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7" r:id="rId2"/>
    <p:sldId id="256" r:id="rId3"/>
    <p:sldId id="258" r:id="rId4"/>
    <p:sldId id="259" r:id="rId5"/>
    <p:sldId id="261" r:id="rId6"/>
    <p:sldId id="263" r:id="rId7"/>
    <p:sldId id="282" r:id="rId8"/>
    <p:sldId id="296" r:id="rId9"/>
    <p:sldId id="262" r:id="rId10"/>
    <p:sldId id="264" r:id="rId11"/>
    <p:sldId id="294" r:id="rId12"/>
    <p:sldId id="287" r:id="rId13"/>
    <p:sldId id="285" r:id="rId14"/>
    <p:sldId id="284" r:id="rId15"/>
    <p:sldId id="286" r:id="rId16"/>
    <p:sldId id="271" r:id="rId17"/>
    <p:sldId id="283" r:id="rId18"/>
    <p:sldId id="269" r:id="rId19"/>
    <p:sldId id="297" r:id="rId20"/>
    <p:sldId id="270" r:id="rId21"/>
    <p:sldId id="288" r:id="rId22"/>
    <p:sldId id="292" r:id="rId23"/>
    <p:sldId id="289" r:id="rId24"/>
    <p:sldId id="290" r:id="rId25"/>
    <p:sldId id="291" r:id="rId26"/>
    <p:sldId id="293" r:id="rId27"/>
    <p:sldId id="295" r:id="rId28"/>
  </p:sldIdLst>
  <p:sldSz cx="9144000" cy="5143500" type="screen16x9"/>
  <p:notesSz cx="6858000" cy="9144000"/>
  <p:embeddedFontLs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431F"/>
    <a:srgbClr val="DC4342"/>
    <a:srgbClr val="DC7F42"/>
    <a:srgbClr val="DC3C42"/>
    <a:srgbClr val="C73C42"/>
    <a:srgbClr val="AA3C42"/>
    <a:srgbClr val="FF2600"/>
    <a:srgbClr val="A5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50"/>
  </p:normalViewPr>
  <p:slideViewPr>
    <p:cSldViewPr snapToGrid="0">
      <p:cViewPr varScale="1">
        <p:scale>
          <a:sx n="110" d="100"/>
          <a:sy n="110" d="100"/>
        </p:scale>
        <p:origin x="39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becdb1d98_1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becdb1d98_1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becdb1d98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becdb1d98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becdb1d98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becdb1d98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becdb1d9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becdb1d9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extLst>
      <p:ext uri="{BB962C8B-B14F-4D97-AF65-F5344CB8AC3E}">
        <p14:creationId xmlns:p14="http://schemas.microsoft.com/office/powerpoint/2010/main" val="119414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becdb1d98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becdb1d98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becdb1d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becdb1d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extLst>
      <p:ext uri="{BB962C8B-B14F-4D97-AF65-F5344CB8AC3E}">
        <p14:creationId xmlns:p14="http://schemas.microsoft.com/office/powerpoint/2010/main" val="3267992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becdb1d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becdb1d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extLst>
      <p:ext uri="{BB962C8B-B14F-4D97-AF65-F5344CB8AC3E}">
        <p14:creationId xmlns:p14="http://schemas.microsoft.com/office/powerpoint/2010/main" val="300075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becdb1d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becdb1d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becdb1d98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becdb1d9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e470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e470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becdb1d9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becdb1d9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becdb1d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becdb1d9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Aryan</a:t>
            </a:r>
            <a:endParaRPr/>
          </a:p>
        </p:txBody>
      </p:sp>
    </p:spTree>
    <p:extLst>
      <p:ext uri="{BB962C8B-B14F-4D97-AF65-F5344CB8AC3E}">
        <p14:creationId xmlns:p14="http://schemas.microsoft.com/office/powerpoint/2010/main" val="2681956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jarredpriester/california-wine-production-1980202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GROUP 4 TEAM MEMBERS</a:t>
            </a:r>
          </a:p>
        </p:txBody>
      </p:sp>
      <p:sp>
        <p:nvSpPr>
          <p:cNvPr id="98" name="Google Shape;98;p14"/>
          <p:cNvSpPr txBox="1">
            <a:spLocks noGrp="1"/>
          </p:cNvSpPr>
          <p:nvPr>
            <p:ph type="body" idx="1"/>
          </p:nvPr>
        </p:nvSpPr>
        <p:spPr>
          <a:xfrm>
            <a:off x="311700" y="3227600"/>
            <a:ext cx="1905000" cy="60780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US" sz="1600" dirty="0">
                <a:latin typeface="Times New Roman" panose="02020603050405020304" pitchFamily="18" charset="0"/>
                <a:cs typeface="Times New Roman" panose="02020603050405020304" pitchFamily="18" charset="0"/>
              </a:rPr>
              <a:t>Yash Panchal</a:t>
            </a:r>
            <a:endParaRPr sz="1600" dirty="0">
              <a:latin typeface="Times New Roman" panose="02020603050405020304" pitchFamily="18" charset="0"/>
              <a:cs typeface="Times New Roman" panose="02020603050405020304" pitchFamily="18" charset="0"/>
            </a:endParaRPr>
          </a:p>
          <a:p>
            <a:pPr marL="0" lvl="0" indent="0" algn="ctr" rtl="0">
              <a:lnSpc>
                <a:spcPct val="50000"/>
              </a:lnSpc>
              <a:spcBef>
                <a:spcPts val="1600"/>
              </a:spcBef>
              <a:spcAft>
                <a:spcPts val="1600"/>
              </a:spcAft>
              <a:buNone/>
            </a:pPr>
            <a:r>
              <a:rPr lang="en" sz="1600" dirty="0">
                <a:latin typeface="Times New Roman" panose="02020603050405020304" pitchFamily="18" charset="0"/>
                <a:cs typeface="Times New Roman" panose="02020603050405020304" pitchFamily="18" charset="0"/>
              </a:rPr>
              <a:t>CWID: </a:t>
            </a:r>
            <a:r>
              <a:rPr lang="en-IN" sz="1600" b="0" i="0" dirty="0">
                <a:solidFill>
                  <a:srgbClr val="000000"/>
                </a:solidFill>
                <a:effectLst/>
                <a:latin typeface="Times New Roman" panose="02020603050405020304" pitchFamily="18" charset="0"/>
                <a:cs typeface="Times New Roman" panose="02020603050405020304" pitchFamily="18" charset="0"/>
              </a:rPr>
              <a:t>20011579 </a:t>
            </a:r>
          </a:p>
          <a:p>
            <a:pPr marL="0" lvl="0" indent="0" algn="ctr" rtl="0">
              <a:lnSpc>
                <a:spcPct val="50000"/>
              </a:lnSpc>
              <a:spcBef>
                <a:spcPts val="1600"/>
              </a:spcBef>
              <a:spcAft>
                <a:spcPts val="1600"/>
              </a:spcAft>
              <a:buNone/>
            </a:pPr>
            <a:r>
              <a:rPr lang="en-IN" sz="1600" b="0" i="0" dirty="0">
                <a:solidFill>
                  <a:srgbClr val="000000"/>
                </a:solidFill>
                <a:effectLst/>
                <a:latin typeface="Times New Roman" panose="02020603050405020304" pitchFamily="18" charset="0"/>
                <a:cs typeface="Times New Roman" panose="02020603050405020304" pitchFamily="18" charset="0"/>
              </a:rPr>
              <a:t>Section: A</a:t>
            </a:r>
          </a:p>
          <a:p>
            <a:pPr marL="0" lvl="0" indent="0" algn="ctr" rtl="0">
              <a:lnSpc>
                <a:spcPct val="50000"/>
              </a:lnSpc>
              <a:spcBef>
                <a:spcPts val="1600"/>
              </a:spcBef>
              <a:spcAft>
                <a:spcPts val="1600"/>
              </a:spcAft>
              <a:buNone/>
            </a:pPr>
            <a:endParaRPr sz="1600" dirty="0">
              <a:latin typeface="Times New Roman" panose="02020603050405020304" pitchFamily="18" charset="0"/>
              <a:cs typeface="Times New Roman" panose="02020603050405020304" pitchFamily="18" charset="0"/>
            </a:endParaRPr>
          </a:p>
        </p:txBody>
      </p:sp>
      <p:sp>
        <p:nvSpPr>
          <p:cNvPr id="99" name="Google Shape;99;p14"/>
          <p:cNvSpPr txBox="1">
            <a:spLocks noGrp="1"/>
          </p:cNvSpPr>
          <p:nvPr>
            <p:ph type="subTitle" idx="4294967295"/>
          </p:nvPr>
        </p:nvSpPr>
        <p:spPr>
          <a:xfrm>
            <a:off x="2430425" y="3227388"/>
            <a:ext cx="1905000" cy="608012"/>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sz="1600" dirty="0" err="1">
                <a:latin typeface="Times New Roman" panose="02020603050405020304" pitchFamily="18" charset="0"/>
                <a:cs typeface="Times New Roman" panose="02020603050405020304" pitchFamily="18" charset="0"/>
              </a:rPr>
              <a:t>Kirtana</a:t>
            </a:r>
            <a:r>
              <a:rPr lang="en" sz="1600" dirty="0">
                <a:latin typeface="Times New Roman" panose="02020603050405020304" pitchFamily="18" charset="0"/>
                <a:cs typeface="Times New Roman" panose="02020603050405020304" pitchFamily="18" charset="0"/>
              </a:rPr>
              <a:t> Sridharan</a:t>
            </a:r>
            <a:endParaRPr sz="1600" dirty="0">
              <a:latin typeface="Times New Roman" panose="02020603050405020304" pitchFamily="18" charset="0"/>
              <a:cs typeface="Times New Roman" panose="02020603050405020304" pitchFamily="18" charset="0"/>
            </a:endParaRPr>
          </a:p>
          <a:p>
            <a:pPr marL="0" lvl="0" indent="0" algn="ctr" rtl="0">
              <a:lnSpc>
                <a:spcPct val="50000"/>
              </a:lnSpc>
              <a:spcBef>
                <a:spcPts val="1600"/>
              </a:spcBef>
              <a:spcAft>
                <a:spcPts val="1600"/>
              </a:spcAft>
              <a:buNone/>
            </a:pPr>
            <a:r>
              <a:rPr lang="en-IN" sz="1600" dirty="0">
                <a:latin typeface="Times New Roman" panose="02020603050405020304" pitchFamily="18" charset="0"/>
                <a:cs typeface="Times New Roman" panose="02020603050405020304" pitchFamily="18" charset="0"/>
              </a:rPr>
              <a:t>CWID: 20011879</a:t>
            </a:r>
          </a:p>
          <a:p>
            <a:pPr marL="0" indent="0" algn="ctr">
              <a:lnSpc>
                <a:spcPct val="50000"/>
              </a:lnSpc>
              <a:spcBef>
                <a:spcPts val="1600"/>
              </a:spcBef>
              <a:spcAft>
                <a:spcPts val="1600"/>
              </a:spcAft>
              <a:buNone/>
            </a:pPr>
            <a:r>
              <a:rPr lang="en-IN" sz="1600" b="0" i="0" dirty="0">
                <a:solidFill>
                  <a:srgbClr val="000000"/>
                </a:solidFill>
                <a:effectLst/>
                <a:latin typeface="Times New Roman" panose="02020603050405020304" pitchFamily="18" charset="0"/>
                <a:cs typeface="Times New Roman" panose="02020603050405020304" pitchFamily="18" charset="0"/>
              </a:rPr>
              <a:t>Section: A</a:t>
            </a:r>
          </a:p>
          <a:p>
            <a:pPr marL="0" lvl="0" indent="0" algn="ctr" rtl="0">
              <a:lnSpc>
                <a:spcPct val="50000"/>
              </a:lnSpc>
              <a:spcBef>
                <a:spcPts val="1600"/>
              </a:spcBef>
              <a:spcAft>
                <a:spcPts val="1600"/>
              </a:spcAft>
              <a:buNone/>
            </a:pPr>
            <a:endParaRPr lang="en-IN" sz="1600" dirty="0">
              <a:latin typeface="Times New Roman" panose="02020603050405020304" pitchFamily="18" charset="0"/>
              <a:cs typeface="Times New Roman" panose="02020603050405020304" pitchFamily="18" charset="0"/>
            </a:endParaRPr>
          </a:p>
        </p:txBody>
      </p:sp>
      <p:pic>
        <p:nvPicPr>
          <p:cNvPr id="3" name="Picture 2" descr="A person wearing glasses and a suit&#10;&#10;Description automatically generated with medium confidence">
            <a:extLst>
              <a:ext uri="{FF2B5EF4-FFF2-40B4-BE49-F238E27FC236}">
                <a16:creationId xmlns:a16="http://schemas.microsoft.com/office/drawing/2014/main" id="{15EBDA22-9007-8D85-2815-EF674A6BBC24}"/>
              </a:ext>
            </a:extLst>
          </p:cNvPr>
          <p:cNvPicPr>
            <a:picLocks noChangeAspect="1"/>
          </p:cNvPicPr>
          <p:nvPr/>
        </p:nvPicPr>
        <p:blipFill>
          <a:blip r:embed="rId3"/>
          <a:stretch>
            <a:fillRect/>
          </a:stretch>
        </p:blipFill>
        <p:spPr>
          <a:xfrm>
            <a:off x="486960" y="1127646"/>
            <a:ext cx="1554480" cy="1941501"/>
          </a:xfrm>
          <a:prstGeom prst="rect">
            <a:avLst/>
          </a:prstGeom>
        </p:spPr>
      </p:pic>
      <p:pic>
        <p:nvPicPr>
          <p:cNvPr id="5" name="Picture 4" descr="A person wearing a purple shirt&#10;&#10;Description automatically generated with low confidence">
            <a:extLst>
              <a:ext uri="{FF2B5EF4-FFF2-40B4-BE49-F238E27FC236}">
                <a16:creationId xmlns:a16="http://schemas.microsoft.com/office/drawing/2014/main" id="{53A210E0-1188-5E58-F95D-D88E6A542355}"/>
              </a:ext>
            </a:extLst>
          </p:cNvPr>
          <p:cNvPicPr>
            <a:picLocks noChangeAspect="1"/>
          </p:cNvPicPr>
          <p:nvPr/>
        </p:nvPicPr>
        <p:blipFill>
          <a:blip r:embed="rId4"/>
          <a:stretch>
            <a:fillRect/>
          </a:stretch>
        </p:blipFill>
        <p:spPr>
          <a:xfrm>
            <a:off x="2797629" y="1317171"/>
            <a:ext cx="1360714" cy="1751975"/>
          </a:xfrm>
          <a:prstGeom prst="rect">
            <a:avLst/>
          </a:prstGeom>
        </p:spPr>
      </p:pic>
      <p:pic>
        <p:nvPicPr>
          <p:cNvPr id="7" name="Picture 6" descr="A picture containing person, posing&#10;&#10;Description automatically generated">
            <a:extLst>
              <a:ext uri="{FF2B5EF4-FFF2-40B4-BE49-F238E27FC236}">
                <a16:creationId xmlns:a16="http://schemas.microsoft.com/office/drawing/2014/main" id="{A6E5DD26-F9FA-DBE3-EDF9-F67040589F8E}"/>
              </a:ext>
            </a:extLst>
          </p:cNvPr>
          <p:cNvPicPr>
            <a:picLocks noChangeAspect="1"/>
          </p:cNvPicPr>
          <p:nvPr/>
        </p:nvPicPr>
        <p:blipFill>
          <a:blip r:embed="rId5"/>
          <a:stretch>
            <a:fillRect/>
          </a:stretch>
        </p:blipFill>
        <p:spPr>
          <a:xfrm>
            <a:off x="4697392" y="1127645"/>
            <a:ext cx="1709680" cy="1941501"/>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48D13B81-7648-3AAB-C35A-2D7944E5DEBF}"/>
              </a:ext>
            </a:extLst>
          </p:cNvPr>
          <p:cNvPicPr>
            <a:picLocks noChangeAspect="1"/>
          </p:cNvPicPr>
          <p:nvPr/>
        </p:nvPicPr>
        <p:blipFill>
          <a:blip r:embed="rId6"/>
          <a:stretch>
            <a:fillRect/>
          </a:stretch>
        </p:blipFill>
        <p:spPr>
          <a:xfrm>
            <a:off x="6578875" y="1127646"/>
            <a:ext cx="1825009" cy="1941500"/>
          </a:xfrm>
          <a:prstGeom prst="rect">
            <a:avLst/>
          </a:prstGeom>
        </p:spPr>
      </p:pic>
      <p:sp>
        <p:nvSpPr>
          <p:cNvPr id="10" name="Google Shape;99;p14">
            <a:extLst>
              <a:ext uri="{FF2B5EF4-FFF2-40B4-BE49-F238E27FC236}">
                <a16:creationId xmlns:a16="http://schemas.microsoft.com/office/drawing/2014/main" id="{A3F334CF-27BA-EC02-DC7D-A12EA309DA3A}"/>
              </a:ext>
            </a:extLst>
          </p:cNvPr>
          <p:cNvSpPr txBox="1">
            <a:spLocks/>
          </p:cNvSpPr>
          <p:nvPr/>
        </p:nvSpPr>
        <p:spPr>
          <a:xfrm>
            <a:off x="4549150" y="3227600"/>
            <a:ext cx="2057400"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lnSpc>
                <a:spcPct val="50000"/>
              </a:lnSpc>
              <a:buFont typeface="Roboto"/>
              <a:buNone/>
            </a:pPr>
            <a:r>
              <a:rPr lang="en-IN" sz="1600" dirty="0">
                <a:latin typeface="Times New Roman" panose="02020603050405020304" pitchFamily="18" charset="0"/>
                <a:cs typeface="Times New Roman" panose="02020603050405020304" pitchFamily="18" charset="0"/>
              </a:rPr>
              <a:t>Riddhi Mahesh </a:t>
            </a:r>
            <a:r>
              <a:rPr lang="en-IN" sz="1600" dirty="0" err="1">
                <a:latin typeface="Times New Roman" panose="02020603050405020304" pitchFamily="18" charset="0"/>
                <a:cs typeface="Times New Roman" panose="02020603050405020304" pitchFamily="18" charset="0"/>
              </a:rPr>
              <a:t>Dange</a:t>
            </a:r>
            <a:endParaRPr lang="en-IN" sz="1600" dirty="0">
              <a:latin typeface="Times New Roman" panose="02020603050405020304" pitchFamily="18" charset="0"/>
              <a:cs typeface="Times New Roman" panose="02020603050405020304" pitchFamily="18" charset="0"/>
            </a:endParaRPr>
          </a:p>
          <a:p>
            <a:pPr marL="0" indent="0" algn="ctr">
              <a:lnSpc>
                <a:spcPct val="50000"/>
              </a:lnSpc>
              <a:spcBef>
                <a:spcPts val="1600"/>
              </a:spcBef>
              <a:spcAft>
                <a:spcPts val="1600"/>
              </a:spcAft>
              <a:buFont typeface="Roboto"/>
              <a:buNone/>
            </a:pPr>
            <a:r>
              <a:rPr lang="en-IN" sz="1600" dirty="0">
                <a:latin typeface="Times New Roman" panose="02020603050405020304" pitchFamily="18" charset="0"/>
                <a:cs typeface="Times New Roman" panose="02020603050405020304" pitchFamily="18" charset="0"/>
              </a:rPr>
              <a:t>CWID: 20012299</a:t>
            </a:r>
          </a:p>
          <a:p>
            <a:pPr marL="0" indent="0" algn="ctr">
              <a:lnSpc>
                <a:spcPct val="50000"/>
              </a:lnSpc>
              <a:spcBef>
                <a:spcPts val="1600"/>
              </a:spcBef>
              <a:spcAft>
                <a:spcPts val="1600"/>
              </a:spcAft>
              <a:buNone/>
            </a:pPr>
            <a:r>
              <a:rPr lang="en-IN" sz="1600" b="0" i="0" dirty="0">
                <a:solidFill>
                  <a:srgbClr val="000000"/>
                </a:solidFill>
                <a:effectLst/>
                <a:latin typeface="Times New Roman" panose="02020603050405020304" pitchFamily="18" charset="0"/>
                <a:cs typeface="Times New Roman" panose="02020603050405020304" pitchFamily="18" charset="0"/>
              </a:rPr>
              <a:t>Section: A</a:t>
            </a:r>
          </a:p>
          <a:p>
            <a:pPr marL="0" indent="0" algn="ctr">
              <a:lnSpc>
                <a:spcPct val="50000"/>
              </a:lnSpc>
              <a:spcBef>
                <a:spcPts val="1600"/>
              </a:spcBef>
              <a:spcAft>
                <a:spcPts val="1600"/>
              </a:spcAft>
              <a:buFont typeface="Roboto"/>
              <a:buNone/>
            </a:pPr>
            <a:endParaRPr lang="en-IN" sz="1600" dirty="0">
              <a:latin typeface="Times New Roman" panose="02020603050405020304" pitchFamily="18" charset="0"/>
              <a:cs typeface="Times New Roman" panose="02020603050405020304" pitchFamily="18" charset="0"/>
            </a:endParaRPr>
          </a:p>
        </p:txBody>
      </p:sp>
      <p:sp>
        <p:nvSpPr>
          <p:cNvPr id="11" name="Google Shape;99;p14">
            <a:extLst>
              <a:ext uri="{FF2B5EF4-FFF2-40B4-BE49-F238E27FC236}">
                <a16:creationId xmlns:a16="http://schemas.microsoft.com/office/drawing/2014/main" id="{27545302-0BEA-B947-E709-E327A6F151FA}"/>
              </a:ext>
            </a:extLst>
          </p:cNvPr>
          <p:cNvSpPr txBox="1">
            <a:spLocks/>
          </p:cNvSpPr>
          <p:nvPr/>
        </p:nvSpPr>
        <p:spPr>
          <a:xfrm>
            <a:off x="6462679" y="3227600"/>
            <a:ext cx="2057400" cy="60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0" indent="0" algn="ctr">
              <a:lnSpc>
                <a:spcPct val="50000"/>
              </a:lnSpc>
              <a:buFont typeface="Roboto"/>
              <a:buNone/>
            </a:pPr>
            <a:r>
              <a:rPr lang="en-IN" sz="1600" dirty="0" err="1">
                <a:latin typeface="Times New Roman" panose="02020603050405020304" pitchFamily="18" charset="0"/>
                <a:cs typeface="Times New Roman" panose="02020603050405020304" pitchFamily="18" charset="0"/>
              </a:rPr>
              <a:t>Akshay</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Bheda</a:t>
            </a:r>
            <a:endParaRPr lang="en-IN" sz="1600" dirty="0">
              <a:latin typeface="Times New Roman" panose="02020603050405020304" pitchFamily="18" charset="0"/>
              <a:cs typeface="Times New Roman" panose="02020603050405020304" pitchFamily="18" charset="0"/>
            </a:endParaRPr>
          </a:p>
          <a:p>
            <a:pPr marL="0" indent="0" algn="ctr">
              <a:lnSpc>
                <a:spcPct val="50000"/>
              </a:lnSpc>
              <a:spcBef>
                <a:spcPts val="1600"/>
              </a:spcBef>
              <a:spcAft>
                <a:spcPts val="1600"/>
              </a:spcAft>
              <a:buFont typeface="Roboto"/>
              <a:buNone/>
            </a:pPr>
            <a:r>
              <a:rPr lang="en-IN" sz="1600" dirty="0">
                <a:latin typeface="Times New Roman" panose="02020603050405020304" pitchFamily="18" charset="0"/>
                <a:cs typeface="Times New Roman" panose="02020603050405020304" pitchFamily="18" charset="0"/>
              </a:rPr>
              <a:t>CWID: </a:t>
            </a:r>
            <a:r>
              <a:rPr lang="en-IN" sz="1600" b="0" i="0" dirty="0">
                <a:solidFill>
                  <a:srgbClr val="000000"/>
                </a:solidFill>
                <a:effectLst/>
                <a:latin typeface="Times New Roman" panose="02020603050405020304" pitchFamily="18" charset="0"/>
                <a:cs typeface="Times New Roman" panose="02020603050405020304" pitchFamily="18" charset="0"/>
              </a:rPr>
              <a:t>20011464</a:t>
            </a:r>
          </a:p>
          <a:p>
            <a:pPr marL="0" indent="0" algn="ctr">
              <a:lnSpc>
                <a:spcPct val="50000"/>
              </a:lnSpc>
              <a:spcBef>
                <a:spcPts val="1600"/>
              </a:spcBef>
              <a:spcAft>
                <a:spcPts val="1600"/>
              </a:spcAft>
              <a:buNone/>
            </a:pPr>
            <a:r>
              <a:rPr lang="en-IN" sz="1600" b="0" i="0" dirty="0">
                <a:solidFill>
                  <a:srgbClr val="000000"/>
                </a:solidFill>
                <a:effectLst/>
                <a:latin typeface="Times New Roman" panose="02020603050405020304" pitchFamily="18" charset="0"/>
                <a:cs typeface="Times New Roman" panose="02020603050405020304" pitchFamily="18" charset="0"/>
              </a:rPr>
              <a:t>Section: A</a:t>
            </a:r>
          </a:p>
          <a:p>
            <a:pPr marL="0" indent="0" algn="ctr">
              <a:lnSpc>
                <a:spcPct val="50000"/>
              </a:lnSpc>
              <a:spcBef>
                <a:spcPts val="1600"/>
              </a:spcBef>
              <a:spcAft>
                <a:spcPts val="1600"/>
              </a:spcAft>
              <a:buFont typeface="Roboto"/>
              <a:buNone/>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11700" y="1474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COUNT PLOT OF PRICE CATEGORIES OVER TIME</a:t>
            </a:r>
            <a:endParaRPr sz="2400" dirty="0">
              <a:latin typeface="Times New Roman" panose="02020603050405020304" pitchFamily="18" charset="0"/>
              <a:cs typeface="Times New Roman" panose="02020603050405020304" pitchFamily="18" charset="0"/>
            </a:endParaRPr>
          </a:p>
        </p:txBody>
      </p:sp>
      <p:pic>
        <p:nvPicPr>
          <p:cNvPr id="3" name="Picture 2" descr="Chart, bar chart&#10;&#10;Description automatically generated">
            <a:extLst>
              <a:ext uri="{FF2B5EF4-FFF2-40B4-BE49-F238E27FC236}">
                <a16:creationId xmlns:a16="http://schemas.microsoft.com/office/drawing/2014/main" id="{1C773A49-317B-C5BE-346D-A850D1B9BD32}"/>
              </a:ext>
            </a:extLst>
          </p:cNvPr>
          <p:cNvPicPr>
            <a:picLocks noChangeAspect="1"/>
          </p:cNvPicPr>
          <p:nvPr/>
        </p:nvPicPr>
        <p:blipFill>
          <a:blip r:embed="rId3"/>
          <a:stretch>
            <a:fillRect/>
          </a:stretch>
        </p:blipFill>
        <p:spPr>
          <a:xfrm>
            <a:off x="1195052" y="996840"/>
            <a:ext cx="6597381" cy="376335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sp>
        <p:nvSpPr>
          <p:cNvPr id="6" name="Google Shape;170;p25">
            <a:extLst>
              <a:ext uri="{FF2B5EF4-FFF2-40B4-BE49-F238E27FC236}">
                <a16:creationId xmlns:a16="http://schemas.microsoft.com/office/drawing/2014/main" id="{AC7A0D14-B257-1AE3-2A6B-DD328A5E66DB}"/>
              </a:ext>
            </a:extLst>
          </p:cNvPr>
          <p:cNvSpPr txBox="1">
            <a:spLocks/>
          </p:cNvSpPr>
          <p:nvPr/>
        </p:nvSpPr>
        <p:spPr>
          <a:xfrm>
            <a:off x="287271" y="1647985"/>
            <a:ext cx="4045200" cy="156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r>
              <a:rPr lang="en-IN" sz="3200" dirty="0">
                <a:latin typeface="Times New Roman" panose="02020603050405020304" pitchFamily="18" charset="0"/>
                <a:cs typeface="Times New Roman" panose="02020603050405020304" pitchFamily="18" charset="0"/>
              </a:rPr>
              <a:t>CLASSIFICATION ALGORITHMS IMPLEMENTED</a:t>
            </a:r>
          </a:p>
        </p:txBody>
      </p:sp>
      <p:sp>
        <p:nvSpPr>
          <p:cNvPr id="7" name="Text Placeholder 4">
            <a:extLst>
              <a:ext uri="{FF2B5EF4-FFF2-40B4-BE49-F238E27FC236}">
                <a16:creationId xmlns:a16="http://schemas.microsoft.com/office/drawing/2014/main" id="{B169B573-0D4D-1592-C0A9-53BA6801A49A}"/>
              </a:ext>
            </a:extLst>
          </p:cNvPr>
          <p:cNvSpPr txBox="1">
            <a:spLocks/>
          </p:cNvSpPr>
          <p:nvPr/>
        </p:nvSpPr>
        <p:spPr>
          <a:xfrm>
            <a:off x="4332471" y="288771"/>
            <a:ext cx="4683558" cy="3695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Random Forest Classifier</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Random Forest with Randomized Search CV</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Logistic Regression with Grid Search CV</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Support Vector Classification with Grid Search CV</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K Nearest Neighbors with Grid Search CV</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AdaBoost Classifier</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Decision Tree</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Naive Bayes</a:t>
            </a:r>
          </a:p>
          <a:p>
            <a:pPr marL="285750" indent="-285750" algn="just">
              <a:lnSpc>
                <a:spcPct val="150000"/>
              </a:lnSpc>
              <a:buClr>
                <a:schemeClr val="bg1"/>
              </a:buClr>
              <a:buSzPct val="10000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Artificial Neural Networks</a:t>
            </a:r>
          </a:p>
          <a:p>
            <a:pPr marL="285750" indent="-285750" algn="just">
              <a:lnSpc>
                <a:spcPct val="150000"/>
              </a:lnSpc>
              <a:buClr>
                <a:schemeClr val="bg1"/>
              </a:buClr>
              <a:buSzPct val="100000"/>
              <a:buFont typeface="Arial" panose="020B0604020202020204" pitchFamily="34" charset="0"/>
              <a:buChar char="•"/>
            </a:pPr>
            <a:r>
              <a:rPr lang="en-IN" sz="1600" b="0" i="0" dirty="0" err="1">
                <a:solidFill>
                  <a:schemeClr val="bg1"/>
                </a:solidFill>
                <a:effectLst/>
                <a:latin typeface="Times New Roman" panose="02020603050405020304" pitchFamily="18" charset="0"/>
                <a:cs typeface="Times New Roman" panose="02020603050405020304" pitchFamily="18" charset="0"/>
              </a:rPr>
              <a:t>XGBoost</a:t>
            </a:r>
            <a:r>
              <a:rPr lang="en-IN" sz="1600" b="0" i="0" dirty="0">
                <a:solidFill>
                  <a:schemeClr val="bg1"/>
                </a:solidFill>
                <a:effectLst/>
                <a:latin typeface="Times New Roman" panose="02020603050405020304" pitchFamily="18" charset="0"/>
                <a:cs typeface="Times New Roman" panose="02020603050405020304" pitchFamily="18" charset="0"/>
              </a:rPr>
              <a:t> Classifier</a:t>
            </a:r>
            <a:endParaRPr lang="en-US" sz="1600" b="0" i="0" dirty="0">
              <a:solidFill>
                <a:schemeClr val="bg1"/>
              </a:solidFill>
              <a:effectLst/>
              <a:latin typeface="Times New Roman" panose="02020603050405020304" pitchFamily="18" charset="0"/>
              <a:cs typeface="Times New Roman" panose="02020603050405020304" pitchFamily="18" charset="0"/>
            </a:endParaRPr>
          </a:p>
          <a:p>
            <a:pPr marL="285750" indent="-285750" algn="just">
              <a:lnSpc>
                <a:spcPct val="150000"/>
              </a:lnSpc>
              <a:buClr>
                <a:schemeClr val="bg1"/>
              </a:buClr>
              <a:buSzPct val="100000"/>
              <a:buFont typeface="Arial" panose="020B0604020202020204" pitchFamily="34" charset="0"/>
              <a:buChar char="•"/>
            </a:pPr>
            <a:r>
              <a:rPr lang="en-IN" sz="1600" b="0" i="0" dirty="0">
                <a:solidFill>
                  <a:schemeClr val="bg1"/>
                </a:solidFill>
                <a:effectLst/>
                <a:latin typeface="Times New Roman" panose="02020603050405020304" pitchFamily="18" charset="0"/>
                <a:cs typeface="Times New Roman" panose="02020603050405020304" pitchFamily="18" charset="0"/>
              </a:rPr>
              <a:t>Gradient Boosting Classifier</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lgn="just">
              <a:lnSpc>
                <a:spcPct val="150000"/>
              </a:lnSpc>
              <a:buClr>
                <a:schemeClr val="bg1"/>
              </a:buClr>
              <a:buSzPct val="100000"/>
              <a:buFont typeface="Arial" panose="020B0604020202020204" pitchFamily="34" charset="0"/>
              <a:buChar char="•"/>
            </a:pPr>
            <a:r>
              <a:rPr lang="en-IN" sz="1600" b="0" i="0" dirty="0">
                <a:solidFill>
                  <a:schemeClr val="bg1"/>
                </a:solidFill>
                <a:effectLst/>
                <a:latin typeface="Times New Roman" panose="02020603050405020304" pitchFamily="18" charset="0"/>
                <a:cs typeface="Times New Roman" panose="02020603050405020304" pitchFamily="18" charset="0"/>
              </a:rPr>
              <a:t>Stochastic Gradient Descent</a:t>
            </a:r>
            <a:endParaRPr lang="en-US"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88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5E06-98DB-82BE-49FB-B08946B01BA9}"/>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NAIVE BAYES</a:t>
            </a:r>
          </a:p>
        </p:txBody>
      </p:sp>
      <p:pic>
        <p:nvPicPr>
          <p:cNvPr id="4" name="Picture 3" descr="Table&#10;&#10;Description automatically generated">
            <a:extLst>
              <a:ext uri="{FF2B5EF4-FFF2-40B4-BE49-F238E27FC236}">
                <a16:creationId xmlns:a16="http://schemas.microsoft.com/office/drawing/2014/main" id="{525ADE75-AE2A-7A97-13B5-66801ED3789B}"/>
              </a:ext>
            </a:extLst>
          </p:cNvPr>
          <p:cNvPicPr>
            <a:picLocks noChangeAspect="1"/>
          </p:cNvPicPr>
          <p:nvPr/>
        </p:nvPicPr>
        <p:blipFill>
          <a:blip r:embed="rId2"/>
          <a:stretch>
            <a:fillRect/>
          </a:stretch>
        </p:blipFill>
        <p:spPr>
          <a:xfrm>
            <a:off x="311700" y="1710409"/>
            <a:ext cx="3965188" cy="2049236"/>
          </a:xfrm>
          <a:prstGeom prst="rect">
            <a:avLst/>
          </a:prstGeom>
        </p:spPr>
      </p:pic>
      <p:pic>
        <p:nvPicPr>
          <p:cNvPr id="6" name="Picture 5" descr="Chart, line chart&#10;&#10;Description automatically generated">
            <a:extLst>
              <a:ext uri="{FF2B5EF4-FFF2-40B4-BE49-F238E27FC236}">
                <a16:creationId xmlns:a16="http://schemas.microsoft.com/office/drawing/2014/main" id="{3F1C40EB-520F-C67C-B461-ECD29BCC35AE}"/>
              </a:ext>
            </a:extLst>
          </p:cNvPr>
          <p:cNvPicPr>
            <a:picLocks noChangeAspect="1"/>
          </p:cNvPicPr>
          <p:nvPr/>
        </p:nvPicPr>
        <p:blipFill>
          <a:blip r:embed="rId3"/>
          <a:stretch>
            <a:fillRect/>
          </a:stretch>
        </p:blipFill>
        <p:spPr>
          <a:xfrm>
            <a:off x="4572000" y="876286"/>
            <a:ext cx="4164547" cy="3559641"/>
          </a:xfrm>
          <a:prstGeom prst="rect">
            <a:avLst/>
          </a:prstGeom>
        </p:spPr>
      </p:pic>
    </p:spTree>
    <p:extLst>
      <p:ext uri="{BB962C8B-B14F-4D97-AF65-F5344CB8AC3E}">
        <p14:creationId xmlns:p14="http://schemas.microsoft.com/office/powerpoint/2010/main" val="2654651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D792-10FA-513A-1616-B6E038D82434}"/>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SVC WITH GRID SEARCH CV</a:t>
            </a:r>
          </a:p>
        </p:txBody>
      </p:sp>
      <p:pic>
        <p:nvPicPr>
          <p:cNvPr id="4" name="Picture 3" descr="A picture containing text, receipt&#10;&#10;Description automatically generated">
            <a:extLst>
              <a:ext uri="{FF2B5EF4-FFF2-40B4-BE49-F238E27FC236}">
                <a16:creationId xmlns:a16="http://schemas.microsoft.com/office/drawing/2014/main" id="{1D49756E-159B-471E-49E4-FF31FD4AF1D6}"/>
              </a:ext>
            </a:extLst>
          </p:cNvPr>
          <p:cNvPicPr>
            <a:picLocks noChangeAspect="1"/>
          </p:cNvPicPr>
          <p:nvPr/>
        </p:nvPicPr>
        <p:blipFill>
          <a:blip r:embed="rId2"/>
          <a:stretch>
            <a:fillRect/>
          </a:stretch>
        </p:blipFill>
        <p:spPr>
          <a:xfrm>
            <a:off x="311701" y="1803007"/>
            <a:ext cx="4191317" cy="2126284"/>
          </a:xfrm>
          <a:prstGeom prst="rect">
            <a:avLst/>
          </a:prstGeom>
        </p:spPr>
      </p:pic>
      <p:pic>
        <p:nvPicPr>
          <p:cNvPr id="7" name="Picture 6">
            <a:extLst>
              <a:ext uri="{FF2B5EF4-FFF2-40B4-BE49-F238E27FC236}">
                <a16:creationId xmlns:a16="http://schemas.microsoft.com/office/drawing/2014/main" id="{FD610124-A09E-542B-1B8A-7DB4FAC66E64}"/>
              </a:ext>
            </a:extLst>
          </p:cNvPr>
          <p:cNvPicPr>
            <a:picLocks noChangeAspect="1"/>
          </p:cNvPicPr>
          <p:nvPr/>
        </p:nvPicPr>
        <p:blipFill rotWithShape="1">
          <a:blip r:embed="rId3"/>
          <a:srcRect t="13658"/>
          <a:stretch/>
        </p:blipFill>
        <p:spPr>
          <a:xfrm>
            <a:off x="4640983" y="1242060"/>
            <a:ext cx="4191317" cy="324817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19BD66B8-C00E-114A-C6DC-BBACC8170F5C}"/>
              </a:ext>
            </a:extLst>
          </p:cNvPr>
          <p:cNvPicPr>
            <a:picLocks noChangeAspect="1"/>
          </p:cNvPicPr>
          <p:nvPr/>
        </p:nvPicPr>
        <p:blipFill>
          <a:blip r:embed="rId4"/>
          <a:stretch>
            <a:fillRect/>
          </a:stretch>
        </p:blipFill>
        <p:spPr>
          <a:xfrm>
            <a:off x="6046005" y="1077686"/>
            <a:ext cx="1716670" cy="304434"/>
          </a:xfrm>
          <a:prstGeom prst="rect">
            <a:avLst/>
          </a:prstGeom>
        </p:spPr>
      </p:pic>
    </p:spTree>
    <p:extLst>
      <p:ext uri="{BB962C8B-B14F-4D97-AF65-F5344CB8AC3E}">
        <p14:creationId xmlns:p14="http://schemas.microsoft.com/office/powerpoint/2010/main" val="129941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4CF5-305A-0315-3AE9-522F9E4307E4}"/>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LOGISTIC REGRESSION WITH GRID SEARCH CV</a:t>
            </a:r>
          </a:p>
        </p:txBody>
      </p:sp>
      <p:pic>
        <p:nvPicPr>
          <p:cNvPr id="6" name="Picture 5" descr="Table&#10;&#10;Description automatically generated">
            <a:extLst>
              <a:ext uri="{FF2B5EF4-FFF2-40B4-BE49-F238E27FC236}">
                <a16:creationId xmlns:a16="http://schemas.microsoft.com/office/drawing/2014/main" id="{DADA940B-4DDF-6C83-E7C2-E2D876049FB3}"/>
              </a:ext>
            </a:extLst>
          </p:cNvPr>
          <p:cNvPicPr>
            <a:picLocks noChangeAspect="1"/>
          </p:cNvPicPr>
          <p:nvPr/>
        </p:nvPicPr>
        <p:blipFill>
          <a:blip r:embed="rId2"/>
          <a:stretch>
            <a:fillRect/>
          </a:stretch>
        </p:blipFill>
        <p:spPr>
          <a:xfrm>
            <a:off x="311700" y="1610720"/>
            <a:ext cx="3735614" cy="1922059"/>
          </a:xfrm>
          <a:prstGeom prst="rect">
            <a:avLst/>
          </a:prstGeom>
        </p:spPr>
      </p:pic>
      <p:pic>
        <p:nvPicPr>
          <p:cNvPr id="8" name="Picture 7" descr="Chart, line chart&#10;&#10;Description automatically generated">
            <a:extLst>
              <a:ext uri="{FF2B5EF4-FFF2-40B4-BE49-F238E27FC236}">
                <a16:creationId xmlns:a16="http://schemas.microsoft.com/office/drawing/2014/main" id="{1AAD059F-85BD-8A44-C9F6-ACC5BCF1C5B6}"/>
              </a:ext>
            </a:extLst>
          </p:cNvPr>
          <p:cNvPicPr>
            <a:picLocks noChangeAspect="1"/>
          </p:cNvPicPr>
          <p:nvPr/>
        </p:nvPicPr>
        <p:blipFill rotWithShape="1">
          <a:blip r:embed="rId3"/>
          <a:srcRect l="8474"/>
          <a:stretch/>
        </p:blipFill>
        <p:spPr>
          <a:xfrm>
            <a:off x="4400898" y="1610720"/>
            <a:ext cx="4431402" cy="33147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C89C6162-272C-979F-5959-EF546241CD78}"/>
              </a:ext>
            </a:extLst>
          </p:cNvPr>
          <p:cNvPicPr>
            <a:picLocks noChangeAspect="1"/>
          </p:cNvPicPr>
          <p:nvPr/>
        </p:nvPicPr>
        <p:blipFill>
          <a:blip r:embed="rId4"/>
          <a:stretch>
            <a:fillRect/>
          </a:stretch>
        </p:blipFill>
        <p:spPr>
          <a:xfrm>
            <a:off x="6046005" y="1306286"/>
            <a:ext cx="1716670" cy="304434"/>
          </a:xfrm>
          <a:prstGeom prst="rect">
            <a:avLst/>
          </a:prstGeom>
        </p:spPr>
      </p:pic>
    </p:spTree>
    <p:extLst>
      <p:ext uri="{BB962C8B-B14F-4D97-AF65-F5344CB8AC3E}">
        <p14:creationId xmlns:p14="http://schemas.microsoft.com/office/powerpoint/2010/main" val="2736903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39CC-79B4-E480-8489-430A6F9C41E4}"/>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ADABOOST CLASSIFIER</a:t>
            </a:r>
          </a:p>
        </p:txBody>
      </p:sp>
      <p:pic>
        <p:nvPicPr>
          <p:cNvPr id="4" name="Picture 3" descr="A picture containing text, receipt&#10;&#10;Description automatically generated">
            <a:extLst>
              <a:ext uri="{FF2B5EF4-FFF2-40B4-BE49-F238E27FC236}">
                <a16:creationId xmlns:a16="http://schemas.microsoft.com/office/drawing/2014/main" id="{0FB33380-741C-5A24-7524-6F48E9D6F854}"/>
              </a:ext>
            </a:extLst>
          </p:cNvPr>
          <p:cNvPicPr>
            <a:picLocks noChangeAspect="1"/>
          </p:cNvPicPr>
          <p:nvPr/>
        </p:nvPicPr>
        <p:blipFill>
          <a:blip r:embed="rId2"/>
          <a:stretch>
            <a:fillRect/>
          </a:stretch>
        </p:blipFill>
        <p:spPr>
          <a:xfrm>
            <a:off x="116470" y="1866008"/>
            <a:ext cx="4175420" cy="2040164"/>
          </a:xfrm>
          <a:prstGeom prst="rect">
            <a:avLst/>
          </a:prstGeom>
        </p:spPr>
      </p:pic>
      <p:pic>
        <p:nvPicPr>
          <p:cNvPr id="6" name="Picture 5" descr="Chart, line chart&#10;&#10;Description automatically generated">
            <a:extLst>
              <a:ext uri="{FF2B5EF4-FFF2-40B4-BE49-F238E27FC236}">
                <a16:creationId xmlns:a16="http://schemas.microsoft.com/office/drawing/2014/main" id="{2E09936D-B9AE-11BE-11F8-E30B795129FB}"/>
              </a:ext>
            </a:extLst>
          </p:cNvPr>
          <p:cNvPicPr>
            <a:picLocks noChangeAspect="1"/>
          </p:cNvPicPr>
          <p:nvPr/>
        </p:nvPicPr>
        <p:blipFill>
          <a:blip r:embed="rId3"/>
          <a:stretch>
            <a:fillRect/>
          </a:stretch>
        </p:blipFill>
        <p:spPr>
          <a:xfrm>
            <a:off x="4461883" y="1017800"/>
            <a:ext cx="4370417" cy="3771900"/>
          </a:xfrm>
          <a:prstGeom prst="rect">
            <a:avLst/>
          </a:prstGeom>
        </p:spPr>
      </p:pic>
    </p:spTree>
    <p:extLst>
      <p:ext uri="{BB962C8B-B14F-4D97-AF65-F5344CB8AC3E}">
        <p14:creationId xmlns:p14="http://schemas.microsoft.com/office/powerpoint/2010/main" val="3511312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K-NEAREST NEIGHBOR WITH GRID SEARCH CV</a:t>
            </a:r>
          </a:p>
        </p:txBody>
      </p:sp>
      <p:pic>
        <p:nvPicPr>
          <p:cNvPr id="3" name="Picture 2" descr="Table&#10;&#10;Description automatically generated">
            <a:extLst>
              <a:ext uri="{FF2B5EF4-FFF2-40B4-BE49-F238E27FC236}">
                <a16:creationId xmlns:a16="http://schemas.microsoft.com/office/drawing/2014/main" id="{8F07BA40-4FD2-DEDE-2D41-A234D60A25C2}"/>
              </a:ext>
            </a:extLst>
          </p:cNvPr>
          <p:cNvPicPr>
            <a:picLocks noChangeAspect="1"/>
          </p:cNvPicPr>
          <p:nvPr/>
        </p:nvPicPr>
        <p:blipFill>
          <a:blip r:embed="rId3"/>
          <a:stretch>
            <a:fillRect/>
          </a:stretch>
        </p:blipFill>
        <p:spPr>
          <a:xfrm>
            <a:off x="322825" y="1600200"/>
            <a:ext cx="4251397" cy="2069646"/>
          </a:xfrm>
          <a:prstGeom prst="rect">
            <a:avLst/>
          </a:prstGeom>
        </p:spPr>
      </p:pic>
      <p:pic>
        <p:nvPicPr>
          <p:cNvPr id="5" name="Picture 4" descr="Chart, line chart&#10;&#10;Description automatically generated">
            <a:extLst>
              <a:ext uri="{FF2B5EF4-FFF2-40B4-BE49-F238E27FC236}">
                <a16:creationId xmlns:a16="http://schemas.microsoft.com/office/drawing/2014/main" id="{E38621B0-2C1E-BF2E-4023-4B06F15232A9}"/>
              </a:ext>
            </a:extLst>
          </p:cNvPr>
          <p:cNvPicPr>
            <a:picLocks noChangeAspect="1"/>
          </p:cNvPicPr>
          <p:nvPr/>
        </p:nvPicPr>
        <p:blipFill>
          <a:blip r:embed="rId4"/>
          <a:stretch>
            <a:fillRect/>
          </a:stretch>
        </p:blipFill>
        <p:spPr>
          <a:xfrm>
            <a:off x="4572000" y="1402525"/>
            <a:ext cx="4358286" cy="3175068"/>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D383F8CE-37C1-84BA-8A40-C40CF92565FD}"/>
              </a:ext>
            </a:extLst>
          </p:cNvPr>
          <p:cNvPicPr>
            <a:picLocks noChangeAspect="1"/>
          </p:cNvPicPr>
          <p:nvPr/>
        </p:nvPicPr>
        <p:blipFill>
          <a:blip r:embed="rId5"/>
          <a:stretch>
            <a:fillRect/>
          </a:stretch>
        </p:blipFill>
        <p:spPr>
          <a:xfrm>
            <a:off x="6187519" y="1098091"/>
            <a:ext cx="1716670" cy="30443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0AB5-D05A-3CEB-95BD-BC351E9698F7}"/>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RANDOM FOREST CLASSIFIER </a:t>
            </a:r>
          </a:p>
        </p:txBody>
      </p:sp>
      <p:pic>
        <p:nvPicPr>
          <p:cNvPr id="4" name="Picture 3" descr="Table&#10;&#10;Description automatically generated">
            <a:extLst>
              <a:ext uri="{FF2B5EF4-FFF2-40B4-BE49-F238E27FC236}">
                <a16:creationId xmlns:a16="http://schemas.microsoft.com/office/drawing/2014/main" id="{0527E8ED-4FBB-BB95-46B0-8BF0F2664185}"/>
              </a:ext>
            </a:extLst>
          </p:cNvPr>
          <p:cNvPicPr>
            <a:picLocks noChangeAspect="1"/>
          </p:cNvPicPr>
          <p:nvPr/>
        </p:nvPicPr>
        <p:blipFill>
          <a:blip r:embed="rId2"/>
          <a:stretch>
            <a:fillRect/>
          </a:stretch>
        </p:blipFill>
        <p:spPr>
          <a:xfrm>
            <a:off x="270431" y="1786193"/>
            <a:ext cx="4280147" cy="2144486"/>
          </a:xfrm>
          <a:prstGeom prst="rect">
            <a:avLst/>
          </a:prstGeom>
        </p:spPr>
      </p:pic>
      <p:pic>
        <p:nvPicPr>
          <p:cNvPr id="8" name="Picture 7" descr="Chart, line chart&#10;&#10;Description automatically generated">
            <a:extLst>
              <a:ext uri="{FF2B5EF4-FFF2-40B4-BE49-F238E27FC236}">
                <a16:creationId xmlns:a16="http://schemas.microsoft.com/office/drawing/2014/main" id="{8F322160-4E7B-576C-F72F-BDF28BEEF041}"/>
              </a:ext>
            </a:extLst>
          </p:cNvPr>
          <p:cNvPicPr>
            <a:picLocks noChangeAspect="1"/>
          </p:cNvPicPr>
          <p:nvPr/>
        </p:nvPicPr>
        <p:blipFill>
          <a:blip r:embed="rId3"/>
          <a:stretch>
            <a:fillRect/>
          </a:stretch>
        </p:blipFill>
        <p:spPr>
          <a:xfrm>
            <a:off x="4593423" y="928943"/>
            <a:ext cx="4353727" cy="3858986"/>
          </a:xfrm>
          <a:prstGeom prst="rect">
            <a:avLst/>
          </a:prstGeom>
        </p:spPr>
      </p:pic>
    </p:spTree>
    <p:extLst>
      <p:ext uri="{BB962C8B-B14F-4D97-AF65-F5344CB8AC3E}">
        <p14:creationId xmlns:p14="http://schemas.microsoft.com/office/powerpoint/2010/main" val="171911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latin typeface="Times New Roman" panose="02020603050405020304" pitchFamily="18" charset="0"/>
                <a:cs typeface="Times New Roman" panose="02020603050405020304" pitchFamily="18" charset="0"/>
              </a:rPr>
              <a:t>RANDOM FOREST WITH RANDOMIZED SEARCH CV</a:t>
            </a:r>
          </a:p>
        </p:txBody>
      </p:sp>
      <p:pic>
        <p:nvPicPr>
          <p:cNvPr id="7" name="Picture 6" descr="A picture containing text, receipt&#10;&#10;Description automatically generated">
            <a:extLst>
              <a:ext uri="{FF2B5EF4-FFF2-40B4-BE49-F238E27FC236}">
                <a16:creationId xmlns:a16="http://schemas.microsoft.com/office/drawing/2014/main" id="{A544E227-BB05-0295-95CC-7D92AD3C1610}"/>
              </a:ext>
            </a:extLst>
          </p:cNvPr>
          <p:cNvPicPr>
            <a:picLocks noChangeAspect="1"/>
          </p:cNvPicPr>
          <p:nvPr/>
        </p:nvPicPr>
        <p:blipFill>
          <a:blip r:embed="rId3"/>
          <a:stretch>
            <a:fillRect/>
          </a:stretch>
        </p:blipFill>
        <p:spPr>
          <a:xfrm>
            <a:off x="156029" y="1491343"/>
            <a:ext cx="4692553" cy="2405742"/>
          </a:xfrm>
          <a:prstGeom prst="rect">
            <a:avLst/>
          </a:prstGeom>
        </p:spPr>
      </p:pic>
      <p:pic>
        <p:nvPicPr>
          <p:cNvPr id="9" name="Picture 8" descr="Chart, bar chart&#10;&#10;Description automatically generated">
            <a:extLst>
              <a:ext uri="{FF2B5EF4-FFF2-40B4-BE49-F238E27FC236}">
                <a16:creationId xmlns:a16="http://schemas.microsoft.com/office/drawing/2014/main" id="{0315B4C7-CE86-E136-CC3D-6E173CE0C077}"/>
              </a:ext>
            </a:extLst>
          </p:cNvPr>
          <p:cNvPicPr>
            <a:picLocks noChangeAspect="1"/>
          </p:cNvPicPr>
          <p:nvPr/>
        </p:nvPicPr>
        <p:blipFill rotWithShape="1">
          <a:blip r:embed="rId4"/>
          <a:srcRect r="11401"/>
          <a:stretch/>
        </p:blipFill>
        <p:spPr>
          <a:xfrm>
            <a:off x="4503420" y="1060289"/>
            <a:ext cx="4502124" cy="32362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82"/>
        <p:cNvGrpSpPr/>
        <p:nvPr/>
      </p:nvGrpSpPr>
      <p:grpSpPr>
        <a:xfrm>
          <a:off x="0" y="0"/>
          <a:ext cx="0" cy="0"/>
          <a:chOff x="0" y="0"/>
          <a:chExt cx="0" cy="0"/>
        </a:xfrm>
      </p:grpSpPr>
      <p:sp>
        <p:nvSpPr>
          <p:cNvPr id="183" name="Google Shape;183;p27"/>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DECISION TREE CLASSIFIER</a:t>
            </a:r>
          </a:p>
        </p:txBody>
      </p:sp>
      <p:pic>
        <p:nvPicPr>
          <p:cNvPr id="3" name="Picture 2">
            <a:extLst>
              <a:ext uri="{FF2B5EF4-FFF2-40B4-BE49-F238E27FC236}">
                <a16:creationId xmlns:a16="http://schemas.microsoft.com/office/drawing/2014/main" id="{585CF9DA-AA13-2811-7779-1523C290308B}"/>
              </a:ext>
            </a:extLst>
          </p:cNvPr>
          <p:cNvPicPr>
            <a:picLocks noChangeAspect="1"/>
          </p:cNvPicPr>
          <p:nvPr/>
        </p:nvPicPr>
        <p:blipFill>
          <a:blip r:embed="rId3"/>
          <a:stretch>
            <a:fillRect/>
          </a:stretch>
        </p:blipFill>
        <p:spPr>
          <a:xfrm>
            <a:off x="0" y="1111152"/>
            <a:ext cx="9144000" cy="3195515"/>
          </a:xfrm>
          <a:prstGeom prst="rect">
            <a:avLst/>
          </a:prstGeom>
        </p:spPr>
      </p:pic>
    </p:spTree>
    <p:extLst>
      <p:ext uri="{BB962C8B-B14F-4D97-AF65-F5344CB8AC3E}">
        <p14:creationId xmlns:p14="http://schemas.microsoft.com/office/powerpoint/2010/main" val="3746363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311700" y="741438"/>
            <a:ext cx="8520600" cy="1281901"/>
          </a:xfrm>
        </p:spPr>
        <p:txBody>
          <a:bodyPr spcFirstLastPara="1" wrap="square" lIns="91425" tIns="91425" rIns="91425" bIns="91425" anchor="b" anchorCtr="0">
            <a:normAutofit/>
          </a:bodyPr>
          <a:lstStyle/>
          <a:p>
            <a:pPr marL="0" lvl="0" indent="0" rtl="0">
              <a:lnSpc>
                <a:spcPct val="90000"/>
              </a:lnSpc>
              <a:spcBef>
                <a:spcPts val="0"/>
              </a:spcBef>
              <a:spcAft>
                <a:spcPts val="0"/>
              </a:spcAft>
              <a:buNone/>
            </a:pPr>
            <a:r>
              <a:rPr lang="en-IN" sz="2600" dirty="0">
                <a:latin typeface="Times New Roman" panose="02020603050405020304" pitchFamily="18" charset="0"/>
                <a:cs typeface="Times New Roman" panose="02020603050405020304" pitchFamily="18" charset="0"/>
              </a:rPr>
              <a:t>CS 513</a:t>
            </a:r>
            <a:br>
              <a:rPr lang="en-IN" sz="2600" dirty="0">
                <a:latin typeface="Times New Roman" panose="02020603050405020304" pitchFamily="18" charset="0"/>
                <a:cs typeface="Times New Roman" panose="02020603050405020304" pitchFamily="18" charset="0"/>
              </a:rPr>
            </a:br>
            <a:r>
              <a:rPr lang="en-IN" sz="2600" dirty="0">
                <a:latin typeface="Times New Roman" panose="02020603050405020304" pitchFamily="18" charset="0"/>
                <a:cs typeface="Times New Roman" panose="02020603050405020304" pitchFamily="18" charset="0"/>
              </a:rPr>
              <a:t>Knowledge Discovery and Data Mining</a:t>
            </a:r>
          </a:p>
        </p:txBody>
      </p:sp>
      <p:sp>
        <p:nvSpPr>
          <p:cNvPr id="86" name="Google Shape;86;p13"/>
          <p:cNvSpPr txBox="1">
            <a:spLocks noGrp="1"/>
          </p:cNvSpPr>
          <p:nvPr>
            <p:ph type="body" idx="1"/>
          </p:nvPr>
        </p:nvSpPr>
        <p:spPr>
          <a:xfrm>
            <a:off x="311700" y="2479212"/>
            <a:ext cx="8520600" cy="1281900"/>
          </a:xfrm>
        </p:spPr>
        <p:txBody>
          <a:bodyPr spcFirstLastPara="1" wrap="square" lIns="91425" tIns="91425" rIns="91425" bIns="91425" anchor="t" anchorCtr="0">
            <a:noAutofit/>
          </a:bodyPr>
          <a:lstStyle/>
          <a:p>
            <a:pPr marL="0" indent="0">
              <a:spcBef>
                <a:spcPts val="775"/>
              </a:spcBef>
              <a:buNone/>
            </a:pPr>
            <a:r>
              <a:rPr lang="en-US" sz="3000" b="1" kern="0" dirty="0">
                <a:effectLst/>
                <a:latin typeface="Times New Roman" panose="02020603050405020304" pitchFamily="18" charset="0"/>
                <a:cs typeface="Times New Roman" panose="02020603050405020304" pitchFamily="18" charset="0"/>
              </a:rPr>
              <a:t>PREDICTING THE PRICE OF CALIFORNIA WINE</a:t>
            </a:r>
            <a:endParaRPr lang="en-IN" sz="3000" b="1" kern="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8" name="Picture 7">
            <a:extLst>
              <a:ext uri="{FF2B5EF4-FFF2-40B4-BE49-F238E27FC236}">
                <a16:creationId xmlns:a16="http://schemas.microsoft.com/office/drawing/2014/main" id="{278CA85F-1341-3C1D-4400-9C4E7C61F2BA}"/>
              </a:ext>
            </a:extLst>
          </p:cNvPr>
          <p:cNvPicPr>
            <a:picLocks noChangeAspect="1"/>
          </p:cNvPicPr>
          <p:nvPr/>
        </p:nvPicPr>
        <p:blipFill>
          <a:blip r:embed="rId3"/>
          <a:stretch>
            <a:fillRect/>
          </a:stretch>
        </p:blipFill>
        <p:spPr>
          <a:xfrm>
            <a:off x="6390832" y="562155"/>
            <a:ext cx="2589753" cy="2026156"/>
          </a:xfrm>
          <a:prstGeom prst="rect">
            <a:avLst/>
          </a:prstGeom>
        </p:spPr>
      </p:pic>
      <p:sp>
        <p:nvSpPr>
          <p:cNvPr id="183" name="Google Shape;183;p27"/>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DECISION TREE CLASSIFIER</a:t>
            </a:r>
          </a:p>
        </p:txBody>
      </p:sp>
      <p:pic>
        <p:nvPicPr>
          <p:cNvPr id="4" name="Picture 3">
            <a:extLst>
              <a:ext uri="{FF2B5EF4-FFF2-40B4-BE49-F238E27FC236}">
                <a16:creationId xmlns:a16="http://schemas.microsoft.com/office/drawing/2014/main" id="{4E3B8C36-FF31-DA41-7ABC-FBF211E13A30}"/>
              </a:ext>
            </a:extLst>
          </p:cNvPr>
          <p:cNvPicPr>
            <a:picLocks noChangeAspect="1"/>
          </p:cNvPicPr>
          <p:nvPr/>
        </p:nvPicPr>
        <p:blipFill>
          <a:blip r:embed="rId4"/>
          <a:stretch>
            <a:fillRect/>
          </a:stretch>
        </p:blipFill>
        <p:spPr>
          <a:xfrm>
            <a:off x="2183489" y="2613534"/>
            <a:ext cx="6934256" cy="2423285"/>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F12783BE-E58D-E17F-0398-C342AE3FEBEB}"/>
              </a:ext>
            </a:extLst>
          </p:cNvPr>
          <p:cNvPicPr>
            <a:picLocks noChangeAspect="1"/>
          </p:cNvPicPr>
          <p:nvPr/>
        </p:nvPicPr>
        <p:blipFill>
          <a:blip r:embed="rId5"/>
          <a:stretch>
            <a:fillRect/>
          </a:stretch>
        </p:blipFill>
        <p:spPr>
          <a:xfrm>
            <a:off x="246625" y="967858"/>
            <a:ext cx="3977032" cy="199676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19A7-439F-702C-0B65-C75B07CF7EA4}"/>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ARTIFICIAL NEURAL NETWORK</a:t>
            </a:r>
          </a:p>
        </p:txBody>
      </p:sp>
      <p:pic>
        <p:nvPicPr>
          <p:cNvPr id="10" name="Picture 9" descr="Table&#10;&#10;Description automatically generated">
            <a:extLst>
              <a:ext uri="{FF2B5EF4-FFF2-40B4-BE49-F238E27FC236}">
                <a16:creationId xmlns:a16="http://schemas.microsoft.com/office/drawing/2014/main" id="{217E9241-5D15-30D0-7303-6B67FE2C6DA2}"/>
              </a:ext>
            </a:extLst>
          </p:cNvPr>
          <p:cNvPicPr>
            <a:picLocks noChangeAspect="1"/>
          </p:cNvPicPr>
          <p:nvPr/>
        </p:nvPicPr>
        <p:blipFill>
          <a:blip r:embed="rId2"/>
          <a:stretch>
            <a:fillRect/>
          </a:stretch>
        </p:blipFill>
        <p:spPr>
          <a:xfrm>
            <a:off x="249877" y="1934936"/>
            <a:ext cx="3848100" cy="1852789"/>
          </a:xfrm>
          <a:prstGeom prst="rect">
            <a:avLst/>
          </a:prstGeom>
        </p:spPr>
      </p:pic>
      <p:pic>
        <p:nvPicPr>
          <p:cNvPr id="12" name="Picture 11" descr="Chart, line chart&#10;&#10;Description automatically generated">
            <a:extLst>
              <a:ext uri="{FF2B5EF4-FFF2-40B4-BE49-F238E27FC236}">
                <a16:creationId xmlns:a16="http://schemas.microsoft.com/office/drawing/2014/main" id="{3A66EA63-F0A3-475A-E40F-05096C4E59DC}"/>
              </a:ext>
            </a:extLst>
          </p:cNvPr>
          <p:cNvPicPr>
            <a:picLocks noChangeAspect="1"/>
          </p:cNvPicPr>
          <p:nvPr/>
        </p:nvPicPr>
        <p:blipFill>
          <a:blip r:embed="rId3"/>
          <a:stretch>
            <a:fillRect/>
          </a:stretch>
        </p:blipFill>
        <p:spPr>
          <a:xfrm>
            <a:off x="4097977" y="1262742"/>
            <a:ext cx="4754568" cy="3755068"/>
          </a:xfrm>
          <a:prstGeom prst="rect">
            <a:avLst/>
          </a:prstGeom>
        </p:spPr>
      </p:pic>
    </p:spTree>
    <p:extLst>
      <p:ext uri="{BB962C8B-B14F-4D97-AF65-F5344CB8AC3E}">
        <p14:creationId xmlns:p14="http://schemas.microsoft.com/office/powerpoint/2010/main" val="4115147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1458379" y="2054379"/>
            <a:ext cx="6227243"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EVALUATION METRICS</a:t>
            </a:r>
          </a:p>
        </p:txBody>
      </p:sp>
    </p:spTree>
    <p:extLst>
      <p:ext uri="{BB962C8B-B14F-4D97-AF65-F5344CB8AC3E}">
        <p14:creationId xmlns:p14="http://schemas.microsoft.com/office/powerpoint/2010/main" val="1042212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8BC7-02E4-7148-C687-04C6E6C49C90}"/>
              </a:ext>
            </a:extLst>
          </p:cNvPr>
          <p:cNvSpPr>
            <a:spLocks noGrp="1"/>
          </p:cNvSpPr>
          <p:nvPr>
            <p:ph type="title"/>
          </p:nvPr>
        </p:nvSpPr>
        <p:spPr>
          <a:xfrm>
            <a:off x="311700" y="410000"/>
            <a:ext cx="8520600" cy="607800"/>
          </a:xfrm>
        </p:spPr>
        <p:txBody>
          <a:bodyPr/>
          <a:lstStyle/>
          <a:p>
            <a:pPr algn="ctr"/>
            <a:r>
              <a:rPr lang="en-US" sz="2400" dirty="0">
                <a:latin typeface="Times New Roman" panose="02020603050405020304" pitchFamily="18" charset="0"/>
                <a:cs typeface="Times New Roman" panose="02020603050405020304" pitchFamily="18" charset="0"/>
              </a:rPr>
              <a:t>ACCURACY COMPARISON OF MODELS</a:t>
            </a:r>
          </a:p>
        </p:txBody>
      </p:sp>
      <p:pic>
        <p:nvPicPr>
          <p:cNvPr id="5" name="Picture 4" descr="Chart&#10;&#10;Description automatically generated">
            <a:extLst>
              <a:ext uri="{FF2B5EF4-FFF2-40B4-BE49-F238E27FC236}">
                <a16:creationId xmlns:a16="http://schemas.microsoft.com/office/drawing/2014/main" id="{5B864D86-1736-9477-7BEA-5118A8FD51DB}"/>
              </a:ext>
            </a:extLst>
          </p:cNvPr>
          <p:cNvPicPr>
            <a:picLocks noChangeAspect="1"/>
          </p:cNvPicPr>
          <p:nvPr/>
        </p:nvPicPr>
        <p:blipFill>
          <a:blip r:embed="rId2"/>
          <a:stretch>
            <a:fillRect/>
          </a:stretch>
        </p:blipFill>
        <p:spPr>
          <a:xfrm>
            <a:off x="685800" y="1059016"/>
            <a:ext cx="7772400" cy="3674484"/>
          </a:xfrm>
          <a:prstGeom prst="rect">
            <a:avLst/>
          </a:prstGeom>
        </p:spPr>
      </p:pic>
    </p:spTree>
    <p:extLst>
      <p:ext uri="{BB962C8B-B14F-4D97-AF65-F5344CB8AC3E}">
        <p14:creationId xmlns:p14="http://schemas.microsoft.com/office/powerpoint/2010/main" val="3718034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8BC7-02E4-7148-C687-04C6E6C49C90}"/>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ACCURACY COMPARISON OF MODELS</a:t>
            </a:r>
          </a:p>
        </p:txBody>
      </p:sp>
      <p:pic>
        <p:nvPicPr>
          <p:cNvPr id="7" name="Picture 6" descr="Chart, bar chart&#10;&#10;Description automatically generated">
            <a:extLst>
              <a:ext uri="{FF2B5EF4-FFF2-40B4-BE49-F238E27FC236}">
                <a16:creationId xmlns:a16="http://schemas.microsoft.com/office/drawing/2014/main" id="{BEC4C093-4669-6F75-9F82-4D7B67E32B08}"/>
              </a:ext>
            </a:extLst>
          </p:cNvPr>
          <p:cNvPicPr>
            <a:picLocks noChangeAspect="1"/>
          </p:cNvPicPr>
          <p:nvPr/>
        </p:nvPicPr>
        <p:blipFill rotWithShape="1">
          <a:blip r:embed="rId2"/>
          <a:srcRect t="1799"/>
          <a:stretch/>
        </p:blipFill>
        <p:spPr>
          <a:xfrm>
            <a:off x="494692" y="1008372"/>
            <a:ext cx="8154616" cy="3786088"/>
          </a:xfrm>
          <a:prstGeom prst="rect">
            <a:avLst/>
          </a:prstGeom>
        </p:spPr>
      </p:pic>
    </p:spTree>
    <p:extLst>
      <p:ext uri="{BB962C8B-B14F-4D97-AF65-F5344CB8AC3E}">
        <p14:creationId xmlns:p14="http://schemas.microsoft.com/office/powerpoint/2010/main" val="1905643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E06B-25C5-D9B9-D668-A8F242A6DDE6}"/>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TYPE 1 AND TYPE 2 ERROR</a:t>
            </a:r>
          </a:p>
        </p:txBody>
      </p:sp>
      <p:pic>
        <p:nvPicPr>
          <p:cNvPr id="4" name="Picture 3" descr="Table&#10;&#10;Description automatically generated">
            <a:extLst>
              <a:ext uri="{FF2B5EF4-FFF2-40B4-BE49-F238E27FC236}">
                <a16:creationId xmlns:a16="http://schemas.microsoft.com/office/drawing/2014/main" id="{4FC1ED9B-A5BE-68F3-9CEF-A1CF58A1D860}"/>
              </a:ext>
            </a:extLst>
          </p:cNvPr>
          <p:cNvPicPr>
            <a:picLocks noChangeAspect="1"/>
          </p:cNvPicPr>
          <p:nvPr/>
        </p:nvPicPr>
        <p:blipFill>
          <a:blip r:embed="rId2"/>
          <a:stretch>
            <a:fillRect/>
          </a:stretch>
        </p:blipFill>
        <p:spPr>
          <a:xfrm>
            <a:off x="311700" y="1032719"/>
            <a:ext cx="8520600" cy="3700781"/>
          </a:xfrm>
          <a:prstGeom prst="rect">
            <a:avLst/>
          </a:prstGeom>
        </p:spPr>
      </p:pic>
    </p:spTree>
    <p:extLst>
      <p:ext uri="{BB962C8B-B14F-4D97-AF65-F5344CB8AC3E}">
        <p14:creationId xmlns:p14="http://schemas.microsoft.com/office/powerpoint/2010/main" val="1477324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B0D7-84BC-76CD-166E-D089FA57A2DD}"/>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PRECISION, RECALL, AND F1 SCORE</a:t>
            </a:r>
          </a:p>
        </p:txBody>
      </p:sp>
      <p:pic>
        <p:nvPicPr>
          <p:cNvPr id="4" name="Picture 3" descr="Table&#10;&#10;Description automatically generated">
            <a:extLst>
              <a:ext uri="{FF2B5EF4-FFF2-40B4-BE49-F238E27FC236}">
                <a16:creationId xmlns:a16="http://schemas.microsoft.com/office/drawing/2014/main" id="{52C103A4-9484-5AEF-B99B-030FD89B5C5F}"/>
              </a:ext>
            </a:extLst>
          </p:cNvPr>
          <p:cNvPicPr>
            <a:picLocks noChangeAspect="1"/>
          </p:cNvPicPr>
          <p:nvPr/>
        </p:nvPicPr>
        <p:blipFill>
          <a:blip r:embed="rId2"/>
          <a:stretch>
            <a:fillRect/>
          </a:stretch>
        </p:blipFill>
        <p:spPr>
          <a:xfrm>
            <a:off x="282623" y="1017800"/>
            <a:ext cx="8578754" cy="3793686"/>
          </a:xfrm>
          <a:prstGeom prst="rect">
            <a:avLst/>
          </a:prstGeom>
        </p:spPr>
      </p:pic>
    </p:spTree>
    <p:extLst>
      <p:ext uri="{BB962C8B-B14F-4D97-AF65-F5344CB8AC3E}">
        <p14:creationId xmlns:p14="http://schemas.microsoft.com/office/powerpoint/2010/main" val="4490220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2291289" y="1294350"/>
            <a:ext cx="4561422" cy="83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4400"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2" name="Google Shape;284;p38">
            <a:extLst>
              <a:ext uri="{FF2B5EF4-FFF2-40B4-BE49-F238E27FC236}">
                <a16:creationId xmlns:a16="http://schemas.microsoft.com/office/drawing/2014/main" id="{0B10AD6B-B428-CFD2-5257-DFF95210F157}"/>
              </a:ext>
            </a:extLst>
          </p:cNvPr>
          <p:cNvSpPr txBox="1">
            <a:spLocks noGrp="1"/>
          </p:cNvSpPr>
          <p:nvPr>
            <p:ph type="subTitle" idx="1"/>
          </p:nvPr>
        </p:nvSpPr>
        <p:spPr>
          <a:xfrm>
            <a:off x="818550" y="2571751"/>
            <a:ext cx="7506900" cy="8772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KNN with Grid Search CV provided results with highest accuracy, followed by Decision Tree and other classification models.</a:t>
            </a:r>
            <a:endParaRPr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082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3"/>
        <p:cNvGrpSpPr/>
        <p:nvPr/>
      </p:nvGrpSpPr>
      <p:grpSpPr>
        <a:xfrm>
          <a:off x="0" y="0"/>
          <a:ext cx="0" cy="0"/>
          <a:chOff x="0" y="0"/>
          <a:chExt cx="0" cy="0"/>
        </a:xfrm>
      </p:grpSpPr>
      <p:sp>
        <p:nvSpPr>
          <p:cNvPr id="104" name="Google Shape;104;p15"/>
          <p:cNvSpPr txBox="1">
            <a:spLocks noGrp="1"/>
          </p:cNvSpPr>
          <p:nvPr>
            <p:ph type="title"/>
          </p:nvPr>
        </p:nvSpPr>
        <p:spPr>
          <a:xfrm>
            <a:off x="265500" y="1481979"/>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3600" dirty="0">
                <a:latin typeface="Times New Roman" panose="02020603050405020304" pitchFamily="18" charset="0"/>
                <a:cs typeface="Times New Roman" panose="02020603050405020304" pitchFamily="18" charset="0"/>
              </a:rPr>
              <a:t>PROBLEM STATEMENT</a:t>
            </a:r>
          </a:p>
        </p:txBody>
      </p:sp>
      <p:sp>
        <p:nvSpPr>
          <p:cNvPr id="106" name="Google Shape;106;p15"/>
          <p:cNvSpPr txBox="1">
            <a:spLocks noGrp="1"/>
          </p:cNvSpPr>
          <p:nvPr>
            <p:ph type="body" idx="2"/>
          </p:nvPr>
        </p:nvSpPr>
        <p:spPr>
          <a:xfrm>
            <a:off x="4260907" y="601435"/>
            <a:ext cx="4404471" cy="3940631"/>
          </a:xfrm>
          <a:prstGeom prst="rect">
            <a:avLst/>
          </a:prstGeom>
          <a:ln>
            <a:solidFill>
              <a:schemeClr val="tx1"/>
            </a:solidFill>
          </a:ln>
        </p:spPr>
        <p:txBody>
          <a:bodyPr spcFirstLastPara="1" wrap="square" lIns="91425" tIns="91425" rIns="91425" bIns="91425" anchor="ctr" anchorCtr="0">
            <a:noAutofit/>
          </a:bodyPr>
          <a:lstStyle/>
          <a:p>
            <a:pPr marL="0" marR="115570" indent="0" algn="just">
              <a:lnSpc>
                <a:spcPct val="150000"/>
              </a:lnSpc>
              <a:spcBef>
                <a:spcPts val="1200"/>
              </a:spcBef>
              <a:spcAft>
                <a:spcPts val="500"/>
              </a:spcAft>
              <a:buNone/>
            </a:pPr>
            <a:r>
              <a:rPr lang="en-US" sz="1600" dirty="0">
                <a:solidFill>
                  <a:schemeClr val="tx1">
                    <a:lumMod val="50000"/>
                  </a:schemeClr>
                </a:solidFill>
                <a:effectLst/>
                <a:latin typeface="Times New Roman" panose="02020603050405020304" pitchFamily="18" charset="0"/>
                <a:ea typeface="Palladio Uralic"/>
                <a:cs typeface="Times New Roman" panose="02020603050405020304" pitchFamily="18" charset="0"/>
              </a:rPr>
              <a:t>Our project focuses on identifying the demand and fluctuation of prices of Californian wines by setting benchmarks and measuring the outcomes based on past trends. To support our findings, we will use the wine dataset to analyze and predict the increase/decrease in prices.</a:t>
            </a:r>
          </a:p>
          <a:p>
            <a:pPr marL="0" marR="115570" indent="0" algn="just">
              <a:lnSpc>
                <a:spcPct val="150000"/>
              </a:lnSpc>
              <a:spcBef>
                <a:spcPts val="1200"/>
              </a:spcBef>
              <a:buNone/>
            </a:pPr>
            <a:r>
              <a:rPr lang="en-US" sz="1400" dirty="0">
                <a:solidFill>
                  <a:schemeClr val="tx1">
                    <a:lumMod val="50000"/>
                  </a:schemeClr>
                </a:solidFill>
                <a:latin typeface="Times New Roman" panose="02020603050405020304" pitchFamily="18" charset="0"/>
                <a:ea typeface="Palladio Uralic"/>
                <a:cs typeface="Times New Roman" panose="02020603050405020304" pitchFamily="18" charset="0"/>
              </a:rPr>
              <a:t>DATASET:</a:t>
            </a:r>
          </a:p>
          <a:p>
            <a:pPr marL="0" marR="115570" indent="0" algn="just">
              <a:lnSpc>
                <a:spcPct val="150000"/>
              </a:lnSpc>
              <a:spcBef>
                <a:spcPts val="600"/>
              </a:spcBef>
              <a:spcAft>
                <a:spcPts val="500"/>
              </a:spcAft>
              <a:buNone/>
            </a:pPr>
            <a:r>
              <a:rPr lang="en-US" sz="1400" u="sng" dirty="0">
                <a:solidFill>
                  <a:schemeClr val="tx1">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https://www.kaggle.com/datasets/jarredpriester/california-wine-production-19802020</a:t>
            </a:r>
            <a:endParaRPr lang="en-IN" sz="1400" dirty="0">
              <a:solidFill>
                <a:schemeClr val="tx1">
                  <a:lumMod val="50000"/>
                </a:schemeClr>
              </a:solidFill>
              <a:effectLst/>
              <a:latin typeface="Times New Roman" panose="02020603050405020304" pitchFamily="18" charset="0"/>
              <a:ea typeface="Palladio Uralic"/>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856B6D2-113C-D37A-117D-4F4FAE797384}"/>
              </a:ext>
            </a:extLst>
          </p:cNvPr>
          <p:cNvGraphicFramePr>
            <a:graphicFrameLocks noGrp="1"/>
          </p:cNvGraphicFramePr>
          <p:nvPr>
            <p:extLst>
              <p:ext uri="{D42A27DB-BD31-4B8C-83A1-F6EECF244321}">
                <p14:modId xmlns:p14="http://schemas.microsoft.com/office/powerpoint/2010/main" val="1844691842"/>
              </p:ext>
            </p:extLst>
          </p:nvPr>
        </p:nvGraphicFramePr>
        <p:xfrm>
          <a:off x="1883229" y="1002030"/>
          <a:ext cx="5377542" cy="3474720"/>
        </p:xfrm>
        <a:graphic>
          <a:graphicData uri="http://schemas.openxmlformats.org/drawingml/2006/table">
            <a:tbl>
              <a:tblPr firstRow="1" bandRow="1">
                <a:tableStyleId>{5C22544A-7EE6-4342-B048-85BDC9FD1C3A}</a:tableStyleId>
              </a:tblPr>
              <a:tblGrid>
                <a:gridCol w="1545771">
                  <a:extLst>
                    <a:ext uri="{9D8B030D-6E8A-4147-A177-3AD203B41FA5}">
                      <a16:colId xmlns:a16="http://schemas.microsoft.com/office/drawing/2014/main" val="3284997598"/>
                    </a:ext>
                  </a:extLst>
                </a:gridCol>
                <a:gridCol w="2775858">
                  <a:extLst>
                    <a:ext uri="{9D8B030D-6E8A-4147-A177-3AD203B41FA5}">
                      <a16:colId xmlns:a16="http://schemas.microsoft.com/office/drawing/2014/main" val="2357221996"/>
                    </a:ext>
                  </a:extLst>
                </a:gridCol>
                <a:gridCol w="1055913">
                  <a:extLst>
                    <a:ext uri="{9D8B030D-6E8A-4147-A177-3AD203B41FA5}">
                      <a16:colId xmlns:a16="http://schemas.microsoft.com/office/drawing/2014/main" val="2852143606"/>
                    </a:ext>
                  </a:extLst>
                </a:gridCol>
              </a:tblGrid>
              <a:tr h="274296">
                <a:tc>
                  <a:txBody>
                    <a:bodyPr/>
                    <a:lstStyle/>
                    <a:p>
                      <a:r>
                        <a:rPr lang="en-US" sz="1200" dirty="0"/>
                        <a:t>COLUMN NAME</a:t>
                      </a:r>
                    </a:p>
                  </a:txBody>
                  <a:tcPr/>
                </a:tc>
                <a:tc>
                  <a:txBody>
                    <a:bodyPr/>
                    <a:lstStyle/>
                    <a:p>
                      <a:r>
                        <a:rPr lang="en-US" sz="1200" dirty="0"/>
                        <a:t>DESCRIPTION</a:t>
                      </a:r>
                    </a:p>
                  </a:txBody>
                  <a:tcPr/>
                </a:tc>
                <a:tc>
                  <a:txBody>
                    <a:bodyPr/>
                    <a:lstStyle/>
                    <a:p>
                      <a:r>
                        <a:rPr lang="en-US" sz="1200" dirty="0"/>
                        <a:t>TYPE</a:t>
                      </a:r>
                    </a:p>
                  </a:txBody>
                  <a:tcPr/>
                </a:tc>
                <a:extLst>
                  <a:ext uri="{0D108BD9-81ED-4DB2-BD59-A6C34878D82A}">
                    <a16:rowId xmlns:a16="http://schemas.microsoft.com/office/drawing/2014/main" val="1228458118"/>
                  </a:ext>
                </a:extLst>
              </a:tr>
              <a:tr h="266337">
                <a:tc>
                  <a:txBody>
                    <a:bodyPr/>
                    <a:lstStyle/>
                    <a:p>
                      <a:r>
                        <a:rPr lang="en-US" sz="1200" dirty="0">
                          <a:latin typeface="Times New Roman" panose="02020603050405020304" pitchFamily="18" charset="0"/>
                          <a:cs typeface="Times New Roman" panose="02020603050405020304" pitchFamily="18" charset="0"/>
                        </a:rPr>
                        <a:t>Year</a:t>
                      </a:r>
                    </a:p>
                  </a:txBody>
                  <a:tcPr/>
                </a:tc>
                <a:tc>
                  <a:txBody>
                    <a:bodyPr/>
                    <a:lstStyle/>
                    <a:p>
                      <a:r>
                        <a:rPr lang="en-US" sz="1200" dirty="0">
                          <a:latin typeface="Times New Roman" panose="02020603050405020304" pitchFamily="18" charset="0"/>
                          <a:cs typeface="Times New Roman" panose="02020603050405020304" pitchFamily="18" charset="0"/>
                        </a:rPr>
                        <a:t>Production year of the wine</a:t>
                      </a:r>
                    </a:p>
                  </a:txBody>
                  <a:tcPr/>
                </a:tc>
                <a:tc>
                  <a:txBody>
                    <a:bodyPr/>
                    <a:lstStyle/>
                    <a:p>
                      <a:r>
                        <a:rPr lang="en-US" sz="1200" dirty="0">
                          <a:latin typeface="Times New Roman" panose="02020603050405020304" pitchFamily="18" charset="0"/>
                          <a:cs typeface="Times New Roman" panose="02020603050405020304" pitchFamily="18" charset="0"/>
                        </a:rPr>
                        <a:t>integer</a:t>
                      </a:r>
                    </a:p>
                  </a:txBody>
                  <a:tcPr/>
                </a:tc>
                <a:extLst>
                  <a:ext uri="{0D108BD9-81ED-4DB2-BD59-A6C34878D82A}">
                    <a16:rowId xmlns:a16="http://schemas.microsoft.com/office/drawing/2014/main" val="1511550993"/>
                  </a:ext>
                </a:extLst>
              </a:tr>
              <a:tr h="266337">
                <a:tc>
                  <a:txBody>
                    <a:bodyPr/>
                    <a:lstStyle/>
                    <a:p>
                      <a:r>
                        <a:rPr lang="en-US" sz="1200" dirty="0" err="1">
                          <a:latin typeface="Times New Roman" panose="02020603050405020304" pitchFamily="18" charset="0"/>
                          <a:cs typeface="Times New Roman" panose="02020603050405020304" pitchFamily="18" charset="0"/>
                        </a:rPr>
                        <a:t>CommodityCode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Code number for wine</a:t>
                      </a:r>
                    </a:p>
                  </a:txBody>
                  <a:tcPr/>
                </a:tc>
                <a:tc>
                  <a:txBody>
                    <a:bodyPr/>
                    <a:lstStyle/>
                    <a:p>
                      <a:r>
                        <a:rPr lang="en-US" sz="1200" dirty="0">
                          <a:latin typeface="Times New Roman" panose="02020603050405020304" pitchFamily="18" charset="0"/>
                          <a:cs typeface="Times New Roman" panose="02020603050405020304" pitchFamily="18" charset="0"/>
                        </a:rPr>
                        <a:t>integer</a:t>
                      </a:r>
                    </a:p>
                  </a:txBody>
                  <a:tcPr/>
                </a:tc>
                <a:extLst>
                  <a:ext uri="{0D108BD9-81ED-4DB2-BD59-A6C34878D82A}">
                    <a16:rowId xmlns:a16="http://schemas.microsoft.com/office/drawing/2014/main" val="959350876"/>
                  </a:ext>
                </a:extLst>
              </a:tr>
              <a:tr h="266337">
                <a:tc>
                  <a:txBody>
                    <a:bodyPr/>
                    <a:lstStyle/>
                    <a:p>
                      <a:r>
                        <a:rPr lang="en-US" sz="1200" dirty="0" err="1">
                          <a:latin typeface="Times New Roman" panose="02020603050405020304" pitchFamily="18" charset="0"/>
                          <a:cs typeface="Times New Roman" panose="02020603050405020304" pitchFamily="18" charset="0"/>
                        </a:rPr>
                        <a:t>CropName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Name of the crop harvested</a:t>
                      </a:r>
                    </a:p>
                  </a:txBody>
                  <a:tcPr/>
                </a:tc>
                <a:tc>
                  <a:txBody>
                    <a:bodyPr/>
                    <a:lstStyle/>
                    <a:p>
                      <a:r>
                        <a:rPr lang="en-US" sz="1200" dirty="0">
                          <a:latin typeface="Times New Roman" panose="02020603050405020304" pitchFamily="18" charset="0"/>
                          <a:cs typeface="Times New Roman" panose="02020603050405020304" pitchFamily="18" charset="0"/>
                        </a:rPr>
                        <a:t>object</a:t>
                      </a:r>
                    </a:p>
                  </a:txBody>
                  <a:tcPr/>
                </a:tc>
                <a:extLst>
                  <a:ext uri="{0D108BD9-81ED-4DB2-BD59-A6C34878D82A}">
                    <a16:rowId xmlns:a16="http://schemas.microsoft.com/office/drawing/2014/main" val="4226741638"/>
                  </a:ext>
                </a:extLst>
              </a:tr>
              <a:tr h="266337">
                <a:tc>
                  <a:txBody>
                    <a:bodyPr/>
                    <a:lstStyle/>
                    <a:p>
                      <a:r>
                        <a:rPr lang="en-US" sz="1200" dirty="0" err="1">
                          <a:latin typeface="Times New Roman" panose="02020603050405020304" pitchFamily="18" charset="0"/>
                          <a:cs typeface="Times New Roman" panose="02020603050405020304" pitchFamily="18" charset="0"/>
                        </a:rPr>
                        <a:t>CountyCode</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Numeric code to represent counties </a:t>
                      </a:r>
                    </a:p>
                  </a:txBody>
                  <a:tcPr/>
                </a:tc>
                <a:tc>
                  <a:txBody>
                    <a:bodyPr/>
                    <a:lstStyle/>
                    <a:p>
                      <a:r>
                        <a:rPr lang="en-US" sz="1200" dirty="0">
                          <a:latin typeface="Times New Roman" panose="02020603050405020304" pitchFamily="18" charset="0"/>
                          <a:cs typeface="Times New Roman" panose="02020603050405020304" pitchFamily="18" charset="0"/>
                        </a:rPr>
                        <a:t>integer</a:t>
                      </a:r>
                    </a:p>
                  </a:txBody>
                  <a:tcPr/>
                </a:tc>
                <a:extLst>
                  <a:ext uri="{0D108BD9-81ED-4DB2-BD59-A6C34878D82A}">
                    <a16:rowId xmlns:a16="http://schemas.microsoft.com/office/drawing/2014/main" val="359087011"/>
                  </a:ext>
                </a:extLst>
              </a:tr>
              <a:tr h="266337">
                <a:tc>
                  <a:txBody>
                    <a:bodyPr/>
                    <a:lstStyle/>
                    <a:p>
                      <a:r>
                        <a:rPr lang="en-US" sz="1200" dirty="0">
                          <a:latin typeface="Times New Roman" panose="02020603050405020304" pitchFamily="18" charset="0"/>
                          <a:cs typeface="Times New Roman" panose="02020603050405020304" pitchFamily="18" charset="0"/>
                        </a:rPr>
                        <a:t>County</a:t>
                      </a:r>
                    </a:p>
                  </a:txBody>
                  <a:tcPr/>
                </a:tc>
                <a:tc>
                  <a:txBody>
                    <a:bodyPr/>
                    <a:lstStyle/>
                    <a:p>
                      <a:r>
                        <a:rPr lang="en-US" sz="1200" dirty="0">
                          <a:latin typeface="Times New Roman" panose="02020603050405020304" pitchFamily="18" charset="0"/>
                          <a:cs typeface="Times New Roman" panose="02020603050405020304" pitchFamily="18" charset="0"/>
                        </a:rPr>
                        <a:t>Name of the county</a:t>
                      </a:r>
                    </a:p>
                  </a:txBody>
                  <a:tcPr/>
                </a:tc>
                <a:tc>
                  <a:txBody>
                    <a:bodyPr/>
                    <a:lstStyle/>
                    <a:p>
                      <a:r>
                        <a:rPr lang="en-US" sz="1200" dirty="0">
                          <a:latin typeface="Times New Roman" panose="02020603050405020304" pitchFamily="18" charset="0"/>
                          <a:cs typeface="Times New Roman" panose="02020603050405020304" pitchFamily="18" charset="0"/>
                        </a:rPr>
                        <a:t>object</a:t>
                      </a:r>
                    </a:p>
                  </a:txBody>
                  <a:tcPr/>
                </a:tc>
                <a:extLst>
                  <a:ext uri="{0D108BD9-81ED-4DB2-BD59-A6C34878D82A}">
                    <a16:rowId xmlns:a16="http://schemas.microsoft.com/office/drawing/2014/main" val="140789613"/>
                  </a:ext>
                </a:extLst>
              </a:tr>
              <a:tr h="266337">
                <a:tc>
                  <a:txBody>
                    <a:bodyPr/>
                    <a:lstStyle/>
                    <a:p>
                      <a:r>
                        <a:rPr lang="en-US" sz="1200" dirty="0" err="1">
                          <a:latin typeface="Times New Roman" panose="02020603050405020304" pitchFamily="18" charset="0"/>
                          <a:cs typeface="Times New Roman" panose="02020603050405020304" pitchFamily="18" charset="0"/>
                        </a:rPr>
                        <a:t>HarvestedAcres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IN" sz="12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Harvested Area in Acres</a:t>
                      </a:r>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float</a:t>
                      </a:r>
                    </a:p>
                  </a:txBody>
                  <a:tcPr/>
                </a:tc>
                <a:extLst>
                  <a:ext uri="{0D108BD9-81ED-4DB2-BD59-A6C34878D82A}">
                    <a16:rowId xmlns:a16="http://schemas.microsoft.com/office/drawing/2014/main" val="1740635557"/>
                  </a:ext>
                </a:extLst>
              </a:tr>
              <a:tr h="266337">
                <a:tc>
                  <a:txBody>
                    <a:bodyPr/>
                    <a:lstStyle/>
                    <a:p>
                      <a:r>
                        <a:rPr lang="en-US" sz="1200" dirty="0">
                          <a:latin typeface="Times New Roman" panose="02020603050405020304" pitchFamily="18" charset="0"/>
                          <a:cs typeface="Times New Roman" panose="02020603050405020304" pitchFamily="18" charset="0"/>
                        </a:rPr>
                        <a:t>Yield(Unit/Acre)</a:t>
                      </a:r>
                    </a:p>
                  </a:txBody>
                  <a:tcPr/>
                </a:tc>
                <a:tc>
                  <a:txBody>
                    <a:bodyPr/>
                    <a:lstStyle/>
                    <a:p>
                      <a:r>
                        <a:rPr lang="en-US" sz="1200" dirty="0">
                          <a:latin typeface="Times New Roman" panose="02020603050405020304" pitchFamily="18" charset="0"/>
                          <a:cs typeface="Times New Roman" panose="02020603050405020304" pitchFamily="18" charset="0"/>
                        </a:rPr>
                        <a:t>Amount of agricultural production harvested per unit of land area</a:t>
                      </a:r>
                    </a:p>
                  </a:txBody>
                  <a:tcPr/>
                </a:tc>
                <a:tc>
                  <a:txBody>
                    <a:bodyPr/>
                    <a:lstStyle/>
                    <a:p>
                      <a:r>
                        <a:rPr lang="en-US" sz="1200" dirty="0">
                          <a:latin typeface="Times New Roman" panose="02020603050405020304" pitchFamily="18" charset="0"/>
                          <a:cs typeface="Times New Roman" panose="02020603050405020304" pitchFamily="18" charset="0"/>
                        </a:rPr>
                        <a:t>float</a:t>
                      </a:r>
                    </a:p>
                  </a:txBody>
                  <a:tcPr/>
                </a:tc>
                <a:extLst>
                  <a:ext uri="{0D108BD9-81ED-4DB2-BD59-A6C34878D82A}">
                    <a16:rowId xmlns:a16="http://schemas.microsoft.com/office/drawing/2014/main" val="1214130377"/>
                  </a:ext>
                </a:extLst>
              </a:tr>
              <a:tr h="266337">
                <a:tc>
                  <a:txBody>
                    <a:bodyPr/>
                    <a:lstStyle/>
                    <a:p>
                      <a:r>
                        <a:rPr lang="en-US" sz="1200" dirty="0">
                          <a:latin typeface="Times New Roman" panose="02020603050405020304" pitchFamily="18" charset="0"/>
                          <a:cs typeface="Times New Roman" panose="02020603050405020304" pitchFamily="18" charset="0"/>
                        </a:rPr>
                        <a:t>Production</a:t>
                      </a:r>
                    </a:p>
                  </a:txBody>
                  <a:tcPr/>
                </a:tc>
                <a:tc>
                  <a:txBody>
                    <a:bodyPr/>
                    <a:lstStyle/>
                    <a:p>
                      <a:r>
                        <a:rPr lang="en-US" sz="1200" dirty="0">
                          <a:latin typeface="Times New Roman" panose="02020603050405020304" pitchFamily="18" charset="0"/>
                          <a:cs typeface="Times New Roman" panose="02020603050405020304" pitchFamily="18" charset="0"/>
                        </a:rPr>
                        <a:t>Amount of wine produced</a:t>
                      </a:r>
                    </a:p>
                  </a:txBody>
                  <a:tcPr/>
                </a:tc>
                <a:tc>
                  <a:txBody>
                    <a:bodyPr/>
                    <a:lstStyle/>
                    <a:p>
                      <a:r>
                        <a:rPr lang="en-US" sz="1200" dirty="0">
                          <a:latin typeface="Times New Roman" panose="02020603050405020304" pitchFamily="18" charset="0"/>
                          <a:cs typeface="Times New Roman" panose="02020603050405020304" pitchFamily="18" charset="0"/>
                        </a:rPr>
                        <a:t>float</a:t>
                      </a:r>
                    </a:p>
                  </a:txBody>
                  <a:tcPr/>
                </a:tc>
                <a:extLst>
                  <a:ext uri="{0D108BD9-81ED-4DB2-BD59-A6C34878D82A}">
                    <a16:rowId xmlns:a16="http://schemas.microsoft.com/office/drawing/2014/main" val="771000913"/>
                  </a:ext>
                </a:extLst>
              </a:tr>
              <a:tr h="266337">
                <a:tc>
                  <a:txBody>
                    <a:bodyPr/>
                    <a:lstStyle/>
                    <a:p>
                      <a:r>
                        <a:rPr lang="en-US" sz="1200" dirty="0">
                          <a:latin typeface="Times New Roman" panose="02020603050405020304" pitchFamily="18" charset="0"/>
                          <a:cs typeface="Times New Roman" panose="02020603050405020304" pitchFamily="18" charset="0"/>
                        </a:rPr>
                        <a:t>Price(Dollars/Unit)</a:t>
                      </a:r>
                    </a:p>
                  </a:txBody>
                  <a:tcPr/>
                </a:tc>
                <a:tc>
                  <a:txBody>
                    <a:bodyPr/>
                    <a:lstStyle/>
                    <a:p>
                      <a:r>
                        <a:rPr lang="en-US" sz="1200" dirty="0">
                          <a:latin typeface="Times New Roman" panose="02020603050405020304" pitchFamily="18" charset="0"/>
                          <a:cs typeface="Times New Roman" panose="02020603050405020304" pitchFamily="18" charset="0"/>
                        </a:rPr>
                        <a:t>Price of wine in USD </a:t>
                      </a:r>
                    </a:p>
                  </a:txBody>
                  <a:tcPr/>
                </a:tc>
                <a:tc>
                  <a:txBody>
                    <a:bodyPr/>
                    <a:lstStyle/>
                    <a:p>
                      <a:r>
                        <a:rPr lang="en-US" sz="1200" dirty="0">
                          <a:latin typeface="Times New Roman" panose="02020603050405020304" pitchFamily="18" charset="0"/>
                          <a:cs typeface="Times New Roman" panose="02020603050405020304" pitchFamily="18" charset="0"/>
                        </a:rPr>
                        <a:t>float</a:t>
                      </a:r>
                    </a:p>
                  </a:txBody>
                  <a:tcPr/>
                </a:tc>
                <a:extLst>
                  <a:ext uri="{0D108BD9-81ED-4DB2-BD59-A6C34878D82A}">
                    <a16:rowId xmlns:a16="http://schemas.microsoft.com/office/drawing/2014/main" val="78977377"/>
                  </a:ext>
                </a:extLst>
              </a:tr>
              <a:tr h="266337">
                <a:tc>
                  <a:txBody>
                    <a:bodyPr/>
                    <a:lstStyle/>
                    <a:p>
                      <a:r>
                        <a:rPr lang="en-US" sz="1200" dirty="0">
                          <a:latin typeface="Times New Roman" panose="02020603050405020304" pitchFamily="18" charset="0"/>
                          <a:cs typeface="Times New Roman" panose="02020603050405020304" pitchFamily="18" charset="0"/>
                        </a:rPr>
                        <a:t>Unit</a:t>
                      </a:r>
                    </a:p>
                  </a:txBody>
                  <a:tcPr/>
                </a:tc>
                <a:tc>
                  <a:txBody>
                    <a:bodyPr/>
                    <a:lstStyle/>
                    <a:p>
                      <a:r>
                        <a:rPr lang="en-US" sz="1200" dirty="0">
                          <a:latin typeface="Times New Roman" panose="02020603050405020304" pitchFamily="18" charset="0"/>
                          <a:cs typeface="Times New Roman" panose="02020603050405020304" pitchFamily="18" charset="0"/>
                        </a:rPr>
                        <a:t>Unit of measurement = Tons</a:t>
                      </a:r>
                    </a:p>
                  </a:txBody>
                  <a:tcPr/>
                </a:tc>
                <a:tc>
                  <a:txBody>
                    <a:bodyPr/>
                    <a:lstStyle/>
                    <a:p>
                      <a:r>
                        <a:rPr lang="en-US" sz="1200" dirty="0">
                          <a:latin typeface="Times New Roman" panose="02020603050405020304" pitchFamily="18" charset="0"/>
                          <a:cs typeface="Times New Roman" panose="02020603050405020304" pitchFamily="18" charset="0"/>
                        </a:rPr>
                        <a:t>object</a:t>
                      </a:r>
                    </a:p>
                  </a:txBody>
                  <a:tcPr/>
                </a:tc>
                <a:extLst>
                  <a:ext uri="{0D108BD9-81ED-4DB2-BD59-A6C34878D82A}">
                    <a16:rowId xmlns:a16="http://schemas.microsoft.com/office/drawing/2014/main" val="834762496"/>
                  </a:ext>
                </a:extLst>
              </a:tr>
              <a:tr h="266337">
                <a:tc>
                  <a:txBody>
                    <a:bodyPr/>
                    <a:lstStyle/>
                    <a:p>
                      <a:r>
                        <a:rPr lang="en-US" sz="1200" dirty="0">
                          <a:latin typeface="Times New Roman" panose="02020603050405020304" pitchFamily="18" charset="0"/>
                          <a:cs typeface="Times New Roman" panose="02020603050405020304" pitchFamily="18" charset="0"/>
                        </a:rPr>
                        <a:t>Value</a:t>
                      </a:r>
                    </a:p>
                  </a:txBody>
                  <a:tcPr/>
                </a:tc>
                <a:tc>
                  <a:txBody>
                    <a:bodyPr/>
                    <a:lstStyle/>
                    <a:p>
                      <a:r>
                        <a:rPr lang="en-US" sz="1200" dirty="0">
                          <a:latin typeface="Times New Roman" panose="02020603050405020304" pitchFamily="18" charset="0"/>
                          <a:cs typeface="Times New Roman" panose="02020603050405020304" pitchFamily="18" charset="0"/>
                        </a:rPr>
                        <a:t>Total value of the production</a:t>
                      </a:r>
                    </a:p>
                  </a:txBody>
                  <a:tcPr/>
                </a:tc>
                <a:tc>
                  <a:txBody>
                    <a:bodyPr/>
                    <a:lstStyle/>
                    <a:p>
                      <a:r>
                        <a:rPr lang="en-US" sz="1200" dirty="0">
                          <a:latin typeface="Times New Roman" panose="02020603050405020304" pitchFamily="18" charset="0"/>
                          <a:cs typeface="Times New Roman" panose="02020603050405020304" pitchFamily="18" charset="0"/>
                        </a:rPr>
                        <a:t>integer</a:t>
                      </a:r>
                    </a:p>
                  </a:txBody>
                  <a:tcPr/>
                </a:tc>
                <a:extLst>
                  <a:ext uri="{0D108BD9-81ED-4DB2-BD59-A6C34878D82A}">
                    <a16:rowId xmlns:a16="http://schemas.microsoft.com/office/drawing/2014/main" val="3693867395"/>
                  </a:ext>
                </a:extLst>
              </a:tr>
            </a:tbl>
          </a:graphicData>
        </a:graphic>
      </p:graphicFrame>
      <p:sp>
        <p:nvSpPr>
          <p:cNvPr id="4" name="Google Shape;138;p20">
            <a:extLst>
              <a:ext uri="{FF2B5EF4-FFF2-40B4-BE49-F238E27FC236}">
                <a16:creationId xmlns:a16="http://schemas.microsoft.com/office/drawing/2014/main" id="{F81A9346-B0BE-3DE0-F260-3B6B55F5EB14}"/>
              </a:ext>
            </a:extLst>
          </p:cNvPr>
          <p:cNvSpPr txBox="1">
            <a:spLocks noGrp="1"/>
          </p:cNvSpPr>
          <p:nvPr>
            <p:ph type="title"/>
          </p:nvPr>
        </p:nvSpPr>
        <p:spPr>
          <a:xfrm>
            <a:off x="311700"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DATA SET EXPLANATION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5"/>
        <p:cNvGrpSpPr/>
        <p:nvPr/>
      </p:nvGrpSpPr>
      <p:grpSpPr>
        <a:xfrm>
          <a:off x="0" y="0"/>
          <a:ext cx="0" cy="0"/>
          <a:chOff x="0" y="0"/>
          <a:chExt cx="0" cy="0"/>
        </a:xfrm>
      </p:grpSpPr>
      <p:sp>
        <p:nvSpPr>
          <p:cNvPr id="126" name="Google Shape;126;p18"/>
          <p:cNvSpPr txBox="1">
            <a:spLocks noGrp="1"/>
          </p:cNvSpPr>
          <p:nvPr>
            <p:ph type="ctrTitle"/>
          </p:nvPr>
        </p:nvSpPr>
        <p:spPr>
          <a:xfrm>
            <a:off x="598088" y="437190"/>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latin typeface="Times New Roman" panose="02020603050405020304" pitchFamily="18" charset="0"/>
                <a:cs typeface="Times New Roman" panose="02020603050405020304" pitchFamily="18" charset="0"/>
              </a:rPr>
              <a:t>PREPROCESSING</a:t>
            </a:r>
          </a:p>
        </p:txBody>
      </p:sp>
      <p:sp>
        <p:nvSpPr>
          <p:cNvPr id="127" name="Google Shape;127;p18"/>
          <p:cNvSpPr txBox="1">
            <a:spLocks noGrp="1"/>
          </p:cNvSpPr>
          <p:nvPr>
            <p:ph type="subTitle" idx="1"/>
          </p:nvPr>
        </p:nvSpPr>
        <p:spPr>
          <a:xfrm>
            <a:off x="460950" y="1723732"/>
            <a:ext cx="8222100" cy="2534236"/>
          </a:xfrm>
          <a:prstGeom prst="rect">
            <a:avLst/>
          </a:prstGeom>
        </p:spPr>
        <p:txBody>
          <a:bodyPr spcFirstLastPara="1" wrap="square" lIns="91425" tIns="91425" rIns="91425" bIns="91425" anchor="t" anchorCtr="0">
            <a:noAutofit/>
          </a:bodyPr>
          <a:lstStyle/>
          <a:p>
            <a:pPr marL="342900" lvl="0" algn="just" rtl="0">
              <a:lnSpc>
                <a:spcPct val="150000"/>
              </a:lnSpc>
              <a:spcBef>
                <a:spcPts val="0"/>
              </a:spcBef>
              <a:spcAft>
                <a:spcPts val="0"/>
              </a:spcAft>
              <a:buSzPct val="100000"/>
              <a:buAutoNum type="arabicPeriod"/>
            </a:pPr>
            <a:r>
              <a:rPr lang="en-US" sz="1600" dirty="0">
                <a:latin typeface="Times New Roman" panose="02020603050405020304" pitchFamily="18" charset="0"/>
                <a:cs typeface="Times New Roman" panose="02020603050405020304" pitchFamily="18" charset="0"/>
              </a:rPr>
              <a:t>Dataset is preprocessed by removing rows consisting null values. </a:t>
            </a:r>
          </a:p>
          <a:p>
            <a:pPr marL="342900" lvl="0" algn="just" rtl="0">
              <a:lnSpc>
                <a:spcPct val="150000"/>
              </a:lnSpc>
              <a:spcBef>
                <a:spcPts val="0"/>
              </a:spcBef>
              <a:spcAft>
                <a:spcPts val="0"/>
              </a:spcAft>
              <a:buSzPct val="100000"/>
              <a:buFont typeface="+mj-lt"/>
              <a:buAutoNum type="arabicPeriod"/>
            </a:pPr>
            <a:r>
              <a:rPr lang="en-US" sz="1600" dirty="0">
                <a:latin typeface="Times New Roman" panose="02020603050405020304" pitchFamily="18" charset="0"/>
                <a:cs typeface="Times New Roman" panose="02020603050405020304" pitchFamily="18" charset="0"/>
              </a:rPr>
              <a:t>Price is selected as the target variable and is classified into labels 0, 1, 2 representing the categories Low, Medium, and High, respectively. </a:t>
            </a:r>
          </a:p>
          <a:p>
            <a:pPr marL="342900" lvl="0" algn="just" rtl="0">
              <a:lnSpc>
                <a:spcPct val="150000"/>
              </a:lnSpc>
              <a:spcBef>
                <a:spcPts val="0"/>
              </a:spcBef>
              <a:spcAft>
                <a:spcPts val="0"/>
              </a:spcAft>
              <a:buSzPct val="100000"/>
              <a:buFont typeface="+mj-lt"/>
              <a:buAutoNum type="arabicPeriod"/>
            </a:pPr>
            <a:r>
              <a:rPr lang="en-US" sz="1600" dirty="0">
                <a:latin typeface="Times New Roman" panose="02020603050405020304" pitchFamily="18" charset="0"/>
                <a:cs typeface="Times New Roman" panose="02020603050405020304" pitchFamily="18" charset="0"/>
              </a:rPr>
              <a:t>Feature Columns : Year, </a:t>
            </a:r>
            <a:r>
              <a:rPr lang="en-US" sz="1600" dirty="0" err="1">
                <a:latin typeface="Times New Roman" panose="02020603050405020304" pitchFamily="18" charset="0"/>
                <a:cs typeface="Times New Roman" panose="02020603050405020304" pitchFamily="18" charset="0"/>
              </a:rPr>
              <a:t>CountyCode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HarvestedAcres</a:t>
            </a:r>
            <a:r>
              <a:rPr lang="en-US" sz="1600" dirty="0">
                <a:latin typeface="Times New Roman" panose="02020603050405020304" pitchFamily="18" charset="0"/>
                <a:cs typeface="Times New Roman" panose="02020603050405020304" pitchFamily="18" charset="0"/>
              </a:rPr>
              <a:t>, Yield, Production</a:t>
            </a:r>
          </a:p>
          <a:p>
            <a:pPr marL="342900" lvl="0" algn="just" rtl="0">
              <a:lnSpc>
                <a:spcPct val="150000"/>
              </a:lnSpc>
              <a:spcBef>
                <a:spcPts val="0"/>
              </a:spcBef>
              <a:spcAft>
                <a:spcPts val="0"/>
              </a:spcAft>
              <a:buSzPct val="100000"/>
              <a:buFont typeface="+mj-lt"/>
              <a:buAutoNum type="arabicPeriod"/>
            </a:pPr>
            <a:r>
              <a:rPr lang="en-US" sz="1600" dirty="0">
                <a:latin typeface="Times New Roman" panose="02020603050405020304" pitchFamily="18" charset="0"/>
                <a:cs typeface="Times New Roman" panose="02020603050405020304" pitchFamily="18" charset="0"/>
              </a:rPr>
              <a:t>Target Variable : Price Categories </a:t>
            </a:r>
          </a:p>
          <a:p>
            <a:pPr marL="342900" lvl="0" algn="just" rtl="0">
              <a:lnSpc>
                <a:spcPct val="150000"/>
              </a:lnSpc>
              <a:spcBef>
                <a:spcPts val="0"/>
              </a:spcBef>
              <a:spcAft>
                <a:spcPts val="0"/>
              </a:spcAft>
              <a:buSzPct val="100000"/>
              <a:buFont typeface="+mj-lt"/>
              <a:buAutoNum type="arabicPeriod"/>
            </a:pPr>
            <a:r>
              <a:rPr lang="en-US" sz="1600" dirty="0">
                <a:latin typeface="Times New Roman" panose="02020603050405020304" pitchFamily="18" charset="0"/>
                <a:cs typeface="Times New Roman" panose="02020603050405020304" pitchFamily="18" charset="0"/>
              </a:rPr>
              <a:t>Min-Max Scaler is used to transform features by scaling each feature.</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22825"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latin typeface="Times New Roman" panose="02020603050405020304" pitchFamily="18" charset="0"/>
                <a:cs typeface="Times New Roman" panose="02020603050405020304" pitchFamily="18" charset="0"/>
              </a:rPr>
              <a:t>CORRELATION BETWEEN THE DATASET</a:t>
            </a:r>
          </a:p>
        </p:txBody>
      </p:sp>
      <p:pic>
        <p:nvPicPr>
          <p:cNvPr id="4" name="Picture 3" descr="Graphical user interface&#10;&#10;Description automatically generated">
            <a:extLst>
              <a:ext uri="{FF2B5EF4-FFF2-40B4-BE49-F238E27FC236}">
                <a16:creationId xmlns:a16="http://schemas.microsoft.com/office/drawing/2014/main" id="{B32C1C84-FA0F-45C1-CA57-72076F03EDE5}"/>
              </a:ext>
            </a:extLst>
          </p:cNvPr>
          <p:cNvPicPr>
            <a:picLocks noChangeAspect="1"/>
          </p:cNvPicPr>
          <p:nvPr/>
        </p:nvPicPr>
        <p:blipFill>
          <a:blip r:embed="rId3"/>
          <a:stretch>
            <a:fillRect/>
          </a:stretch>
        </p:blipFill>
        <p:spPr>
          <a:xfrm>
            <a:off x="1704798" y="987212"/>
            <a:ext cx="5077002" cy="388241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C2D3-AF88-4AAE-7511-B5D118384971}"/>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BOX PLOT OF DATASET</a:t>
            </a:r>
          </a:p>
        </p:txBody>
      </p:sp>
      <p:pic>
        <p:nvPicPr>
          <p:cNvPr id="4" name="Picture 3" descr="Chart, box and whisker chart&#10;&#10;Description automatically generated">
            <a:extLst>
              <a:ext uri="{FF2B5EF4-FFF2-40B4-BE49-F238E27FC236}">
                <a16:creationId xmlns:a16="http://schemas.microsoft.com/office/drawing/2014/main" id="{A33546FF-DAD4-EB16-5E9F-21A0D4B7995F}"/>
              </a:ext>
            </a:extLst>
          </p:cNvPr>
          <p:cNvPicPr>
            <a:picLocks noChangeAspect="1"/>
          </p:cNvPicPr>
          <p:nvPr/>
        </p:nvPicPr>
        <p:blipFill>
          <a:blip r:embed="rId2"/>
          <a:stretch>
            <a:fillRect/>
          </a:stretch>
        </p:blipFill>
        <p:spPr>
          <a:xfrm>
            <a:off x="1425122" y="1138874"/>
            <a:ext cx="6293757" cy="3594625"/>
          </a:xfrm>
          <a:prstGeom prst="rect">
            <a:avLst/>
          </a:prstGeom>
        </p:spPr>
      </p:pic>
    </p:spTree>
    <p:extLst>
      <p:ext uri="{BB962C8B-B14F-4D97-AF65-F5344CB8AC3E}">
        <p14:creationId xmlns:p14="http://schemas.microsoft.com/office/powerpoint/2010/main" val="238147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C2D3-AF88-4AAE-7511-B5D118384971}"/>
              </a:ext>
            </a:extLst>
          </p:cNvPr>
          <p:cNvSpPr>
            <a:spLocks noGrp="1"/>
          </p:cNvSpPr>
          <p:nvPr>
            <p:ph type="title"/>
          </p:nvPr>
        </p:nvSpPr>
        <p:spPr/>
        <p:txBody>
          <a:bodyPr/>
          <a:lstStyle/>
          <a:p>
            <a:pPr algn="ctr"/>
            <a:r>
              <a:rPr lang="en-US" sz="2400" dirty="0">
                <a:latin typeface="Times New Roman" panose="02020603050405020304" pitchFamily="18" charset="0"/>
                <a:cs typeface="Times New Roman" panose="02020603050405020304" pitchFamily="18" charset="0"/>
              </a:rPr>
              <a:t>BOX PLOT OF SCALED FEATURES</a:t>
            </a:r>
          </a:p>
        </p:txBody>
      </p:sp>
      <p:pic>
        <p:nvPicPr>
          <p:cNvPr id="5" name="Picture 4">
            <a:extLst>
              <a:ext uri="{FF2B5EF4-FFF2-40B4-BE49-F238E27FC236}">
                <a16:creationId xmlns:a16="http://schemas.microsoft.com/office/drawing/2014/main" id="{0A453C29-C169-93BE-4D2E-3CE2E7CEFC50}"/>
              </a:ext>
            </a:extLst>
          </p:cNvPr>
          <p:cNvPicPr>
            <a:picLocks noChangeAspect="1"/>
          </p:cNvPicPr>
          <p:nvPr/>
        </p:nvPicPr>
        <p:blipFill>
          <a:blip r:embed="rId2"/>
          <a:stretch>
            <a:fillRect/>
          </a:stretch>
        </p:blipFill>
        <p:spPr>
          <a:xfrm>
            <a:off x="2071111" y="1003550"/>
            <a:ext cx="5001778" cy="3776479"/>
          </a:xfrm>
          <a:prstGeom prst="rect">
            <a:avLst/>
          </a:prstGeom>
        </p:spPr>
      </p:pic>
    </p:spTree>
    <p:extLst>
      <p:ext uri="{BB962C8B-B14F-4D97-AF65-F5344CB8AC3E}">
        <p14:creationId xmlns:p14="http://schemas.microsoft.com/office/powerpoint/2010/main" val="2670656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311700" y="273875"/>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Times New Roman" panose="02020603050405020304" pitchFamily="18" charset="0"/>
                <a:cs typeface="Times New Roman" panose="02020603050405020304" pitchFamily="18" charset="0"/>
              </a:rPr>
              <a:t>SCATTER PLOT OF PRICE CATEGORIES</a:t>
            </a:r>
            <a:endParaRPr sz="2400" dirty="0">
              <a:latin typeface="Times New Roman" panose="02020603050405020304" pitchFamily="18" charset="0"/>
              <a:cs typeface="Times New Roman" panose="02020603050405020304" pitchFamily="18" charset="0"/>
            </a:endParaRPr>
          </a:p>
        </p:txBody>
      </p:sp>
      <p:pic>
        <p:nvPicPr>
          <p:cNvPr id="5" name="Picture 4" descr="Chart, scatter chart&#10;&#10;Description automatically generated">
            <a:extLst>
              <a:ext uri="{FF2B5EF4-FFF2-40B4-BE49-F238E27FC236}">
                <a16:creationId xmlns:a16="http://schemas.microsoft.com/office/drawing/2014/main" id="{F05793AD-15A0-13DF-F791-A42EA4609BDD}"/>
              </a:ext>
            </a:extLst>
          </p:cNvPr>
          <p:cNvPicPr>
            <a:picLocks noChangeAspect="1"/>
          </p:cNvPicPr>
          <p:nvPr/>
        </p:nvPicPr>
        <p:blipFill>
          <a:blip r:embed="rId3"/>
          <a:stretch>
            <a:fillRect/>
          </a:stretch>
        </p:blipFill>
        <p:spPr>
          <a:xfrm>
            <a:off x="1131830" y="1055915"/>
            <a:ext cx="6880341" cy="3675178"/>
          </a:xfrm>
          <a:prstGeom prst="rect">
            <a:avLst/>
          </a:prstGeom>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1488</TotalTime>
  <Words>450</Words>
  <Application>Microsoft Office PowerPoint</Application>
  <PresentationFormat>On-screen Show (16:9)</PresentationFormat>
  <Paragraphs>110</Paragraphs>
  <Slides>27</Slides>
  <Notes>15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Times New Roman</vt:lpstr>
      <vt:lpstr>Arial</vt:lpstr>
      <vt:lpstr>Roboto</vt:lpstr>
      <vt:lpstr>Geometric</vt:lpstr>
      <vt:lpstr>GROUP 4 TEAM MEMBERS</vt:lpstr>
      <vt:lpstr>CS 513 Knowledge Discovery and Data Mining</vt:lpstr>
      <vt:lpstr>PROBLEM STATEMENT</vt:lpstr>
      <vt:lpstr>DATA SET EXPLANATION</vt:lpstr>
      <vt:lpstr>PREPROCESSING</vt:lpstr>
      <vt:lpstr>CORRELATION BETWEEN THE DATASET</vt:lpstr>
      <vt:lpstr>BOX PLOT OF DATASET</vt:lpstr>
      <vt:lpstr>BOX PLOT OF SCALED FEATURES</vt:lpstr>
      <vt:lpstr>SCATTER PLOT OF PRICE CATEGORIES</vt:lpstr>
      <vt:lpstr>COUNT PLOT OF PRICE CATEGORIES OVER TIME</vt:lpstr>
      <vt:lpstr>PowerPoint Presentation</vt:lpstr>
      <vt:lpstr>NAIVE BAYES</vt:lpstr>
      <vt:lpstr>SVC WITH GRID SEARCH CV</vt:lpstr>
      <vt:lpstr>LOGISTIC REGRESSION WITH GRID SEARCH CV</vt:lpstr>
      <vt:lpstr>ADABOOST CLASSIFIER</vt:lpstr>
      <vt:lpstr>K-NEAREST NEIGHBOR WITH GRID SEARCH CV</vt:lpstr>
      <vt:lpstr>RANDOM FOREST CLASSIFIER </vt:lpstr>
      <vt:lpstr>RANDOM FOREST WITH RANDOMIZED SEARCH CV</vt:lpstr>
      <vt:lpstr>DECISION TREE CLASSIFIER</vt:lpstr>
      <vt:lpstr>DECISION TREE CLASSIFIER</vt:lpstr>
      <vt:lpstr>ARTIFICIAL NEURAL NETWORK</vt:lpstr>
      <vt:lpstr>EVALUATION METRICS</vt:lpstr>
      <vt:lpstr>ACCURACY COMPARISON OF MODELS</vt:lpstr>
      <vt:lpstr>ACCURACY COMPARISON OF MODELS</vt:lpstr>
      <vt:lpstr>TYPE 1 AND TYPE 2 ERROR</vt:lpstr>
      <vt:lpstr>PRECISION, RECALL, AND F1 SCORE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513 Knowledge Discovery and Data Mining</dc:title>
  <dc:creator>Yash Panchal</dc:creator>
  <cp:lastModifiedBy>Yash Panchal</cp:lastModifiedBy>
  <cp:revision>30</cp:revision>
  <dcterms:modified xsi:type="dcterms:W3CDTF">2022-12-06T03:23:29Z</dcterms:modified>
</cp:coreProperties>
</file>